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6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63041" y="811783"/>
            <a:ext cx="7817916" cy="305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 u="sng">
                <a:solidFill>
                  <a:srgbClr val="F9C09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56285" y="3928948"/>
            <a:ext cx="8031429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sng">
                <a:solidFill>
                  <a:srgbClr val="F9C09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sng">
                <a:solidFill>
                  <a:srgbClr val="F9C09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6200" y="1287017"/>
            <a:ext cx="3138805" cy="3539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sng">
                <a:solidFill>
                  <a:srgbClr val="F9C09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0025" y="-62992"/>
            <a:ext cx="6203949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 u="sng">
                <a:solidFill>
                  <a:srgbClr val="F9C09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69614" y="2050795"/>
            <a:ext cx="5284470" cy="2853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901953"/>
            <a:ext cx="8458200" cy="4708525"/>
            <a:chOff x="342900" y="901953"/>
            <a:chExt cx="8458200" cy="4708525"/>
          </a:xfrm>
        </p:grpSpPr>
        <p:sp>
          <p:nvSpPr>
            <p:cNvPr id="3" name="object 3"/>
            <p:cNvSpPr/>
            <p:nvPr/>
          </p:nvSpPr>
          <p:spPr>
            <a:xfrm>
              <a:off x="381000" y="940053"/>
              <a:ext cx="8382000" cy="4632325"/>
            </a:xfrm>
            <a:custGeom>
              <a:avLst/>
              <a:gdLst/>
              <a:ahLst/>
              <a:cxnLst/>
              <a:rect l="l" t="t" r="r" b="b"/>
              <a:pathLst>
                <a:path w="8382000" h="4632325">
                  <a:moveTo>
                    <a:pt x="8382000" y="0"/>
                  </a:moveTo>
                  <a:lnTo>
                    <a:pt x="0" y="0"/>
                  </a:lnTo>
                  <a:lnTo>
                    <a:pt x="0" y="4632071"/>
                  </a:lnTo>
                  <a:lnTo>
                    <a:pt x="8382000" y="4632071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940053"/>
              <a:ext cx="8382000" cy="4632325"/>
            </a:xfrm>
            <a:custGeom>
              <a:avLst/>
              <a:gdLst/>
              <a:ahLst/>
              <a:cxnLst/>
              <a:rect l="l" t="t" r="r" b="b"/>
              <a:pathLst>
                <a:path w="8382000" h="4632325">
                  <a:moveTo>
                    <a:pt x="0" y="4632071"/>
                  </a:moveTo>
                  <a:lnTo>
                    <a:pt x="8382000" y="4632071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4632071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900" u="none" spc="-30" dirty="0"/>
              <a:t>STRING</a:t>
            </a:r>
            <a:endParaRPr sz="19900"/>
          </a:p>
        </p:txBody>
      </p:sp>
      <p:sp>
        <p:nvSpPr>
          <p:cNvPr id="6" name="object 6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z="9600" spc="-10" dirty="0">
                <a:solidFill>
                  <a:srgbClr val="F9C090"/>
                </a:solidFill>
              </a:rPr>
              <a:t>INTRODUCTION</a:t>
            </a:r>
            <a:endParaRPr sz="9600"/>
          </a:p>
        </p:txBody>
      </p:sp>
      <p:grpSp>
        <p:nvGrpSpPr>
          <p:cNvPr id="7" name="object 7"/>
          <p:cNvGrpSpPr/>
          <p:nvPr/>
        </p:nvGrpSpPr>
        <p:grpSpPr>
          <a:xfrm>
            <a:off x="0" y="227075"/>
            <a:ext cx="9144000" cy="5256530"/>
            <a:chOff x="0" y="227075"/>
            <a:chExt cx="9144000" cy="525653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7075"/>
              <a:ext cx="9144000" cy="37932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651504"/>
              <a:ext cx="9144000" cy="18318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961" y="-37084"/>
            <a:ext cx="83356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Repetition</a:t>
            </a:r>
            <a:r>
              <a:rPr sz="4800" u="sng" spc="-1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8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or</a:t>
            </a:r>
            <a:r>
              <a:rPr sz="4800" u="sng" spc="-1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8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Replication</a:t>
            </a:r>
            <a:r>
              <a:rPr sz="4800" u="sng" spc="-135" dirty="0">
                <a:uFill>
                  <a:solidFill>
                    <a:srgbClr val="FFFF00"/>
                  </a:solidFill>
                </a:uFill>
              </a:rPr>
              <a:t> </a:t>
            </a:r>
            <a:r>
              <a:rPr sz="4800" u="sng" spc="-10" dirty="0">
                <a:uFill>
                  <a:solidFill>
                    <a:srgbClr val="FFFF00"/>
                  </a:solidFill>
                </a:uFill>
              </a:rPr>
              <a:t>STRING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76200" y="1445641"/>
            <a:ext cx="2495550" cy="384746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9209" rIns="0" bIns="0" rtlCol="0">
            <a:spAutoFit/>
          </a:bodyPr>
          <a:lstStyle/>
          <a:p>
            <a:pPr marL="158115">
              <a:lnSpc>
                <a:spcPts val="2860"/>
              </a:lnSpc>
              <a:spcBef>
                <a:spcPts val="229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Strings</a:t>
            </a:r>
            <a:r>
              <a:rPr sz="2400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24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90805" marR="125095">
              <a:lnSpc>
                <a:spcPts val="3820"/>
              </a:lnSpc>
              <a:spcBef>
                <a:spcPts val="120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Operations </a:t>
            </a:r>
            <a:r>
              <a:rPr sz="3200" b="1" dirty="0">
                <a:solidFill>
                  <a:srgbClr val="F9C090"/>
                </a:solidFill>
                <a:latin typeface="Calibri"/>
                <a:cs typeface="Calibri"/>
              </a:rPr>
              <a:t>on</a:t>
            </a:r>
            <a:r>
              <a:rPr sz="3200" b="1" spc="-15" dirty="0">
                <a:solidFill>
                  <a:srgbClr val="F9C09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String</a:t>
            </a:r>
            <a:endParaRPr sz="3200">
              <a:latin typeface="Calibri"/>
              <a:cs typeface="Calibri"/>
            </a:endParaRPr>
          </a:p>
          <a:p>
            <a:pPr marL="90805" marR="824230">
              <a:lnSpc>
                <a:spcPts val="2400"/>
              </a:lnSpc>
              <a:spcBef>
                <a:spcPts val="25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concatenation/ joining,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3225"/>
              </a:lnSpc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repetition/</a:t>
            </a:r>
            <a:endParaRPr sz="28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replication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55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membership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8255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585973" y="766787"/>
            <a:ext cx="6472555" cy="2971800"/>
            <a:chOff x="2585973" y="766787"/>
            <a:chExt cx="6472555" cy="29718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74290" y="1891882"/>
              <a:ext cx="6248917" cy="17317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614548" y="1828672"/>
              <a:ext cx="6415405" cy="1881505"/>
            </a:xfrm>
            <a:custGeom>
              <a:avLst/>
              <a:gdLst/>
              <a:ahLst/>
              <a:cxnLst/>
              <a:rect l="l" t="t" r="r" b="b"/>
              <a:pathLst>
                <a:path w="6415405" h="1881504">
                  <a:moveTo>
                    <a:pt x="0" y="1881251"/>
                  </a:moveTo>
                  <a:lnTo>
                    <a:pt x="6415151" y="1881251"/>
                  </a:lnTo>
                  <a:lnTo>
                    <a:pt x="6415151" y="0"/>
                  </a:lnTo>
                  <a:lnTo>
                    <a:pt x="0" y="0"/>
                  </a:lnTo>
                  <a:lnTo>
                    <a:pt x="0" y="1881251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57499" y="785837"/>
              <a:ext cx="6143625" cy="1016000"/>
            </a:xfrm>
            <a:custGeom>
              <a:avLst/>
              <a:gdLst/>
              <a:ahLst/>
              <a:cxnLst/>
              <a:rect l="l" t="t" r="r" b="b"/>
              <a:pathLst>
                <a:path w="6143625" h="1016000">
                  <a:moveTo>
                    <a:pt x="6143625" y="0"/>
                  </a:moveTo>
                  <a:lnTo>
                    <a:pt x="0" y="0"/>
                  </a:lnTo>
                  <a:lnTo>
                    <a:pt x="0" y="1015657"/>
                  </a:lnTo>
                  <a:lnTo>
                    <a:pt x="6143625" y="1015657"/>
                  </a:lnTo>
                  <a:lnTo>
                    <a:pt x="6143625" y="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57499" y="785837"/>
              <a:ext cx="6143625" cy="1016000"/>
            </a:xfrm>
            <a:custGeom>
              <a:avLst/>
              <a:gdLst/>
              <a:ahLst/>
              <a:cxnLst/>
              <a:rect l="l" t="t" r="r" b="b"/>
              <a:pathLst>
                <a:path w="6143625" h="1016000">
                  <a:moveTo>
                    <a:pt x="0" y="1015657"/>
                  </a:moveTo>
                  <a:lnTo>
                    <a:pt x="6143625" y="1015657"/>
                  </a:lnTo>
                  <a:lnTo>
                    <a:pt x="6143625" y="0"/>
                  </a:lnTo>
                  <a:lnTo>
                    <a:pt x="0" y="0"/>
                  </a:lnTo>
                  <a:lnTo>
                    <a:pt x="0" y="1015657"/>
                  </a:lnTo>
                  <a:close/>
                </a:path>
              </a:pathLst>
            </a:custGeom>
            <a:ln w="380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670427" y="942594"/>
            <a:ext cx="1118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operator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49575" y="535381"/>
            <a:ext cx="540893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latin typeface="Calibri"/>
                <a:cs typeface="Calibri"/>
              </a:rPr>
              <a:t>i</a:t>
            </a:r>
            <a:r>
              <a:rPr sz="2400" b="1" spc="-440" dirty="0">
                <a:latin typeface="Calibri"/>
                <a:cs typeface="Calibri"/>
              </a:rPr>
              <a:t>s</a:t>
            </a:r>
            <a:r>
              <a:rPr sz="13200" b="1" spc="-5212" baseline="-2525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2400" b="1" spc="-10" dirty="0">
                <a:latin typeface="Calibri"/>
                <a:cs typeface="Calibri"/>
              </a:rPr>
              <a:t>used</a:t>
            </a:r>
            <a:r>
              <a:rPr sz="2400" b="1" dirty="0">
                <a:latin typeface="Calibri"/>
                <a:cs typeface="Calibri"/>
              </a:rPr>
              <a:t> for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concatenation/joining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strings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943725" y="3800434"/>
            <a:ext cx="2114550" cy="3043555"/>
            <a:chOff x="6943725" y="3800434"/>
            <a:chExt cx="2114550" cy="304355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8146" y="3949691"/>
              <a:ext cx="1900858" cy="276320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972300" y="3829009"/>
              <a:ext cx="2057400" cy="2986405"/>
            </a:xfrm>
            <a:custGeom>
              <a:avLst/>
              <a:gdLst/>
              <a:ahLst/>
              <a:cxnLst/>
              <a:rect l="l" t="t" r="r" b="b"/>
              <a:pathLst>
                <a:path w="2057400" h="2986404">
                  <a:moveTo>
                    <a:pt x="0" y="2986151"/>
                  </a:moveTo>
                  <a:lnTo>
                    <a:pt x="2057400" y="2986151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2986151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57137" y="3800475"/>
            <a:ext cx="6686550" cy="3043555"/>
            <a:chOff x="157137" y="3800475"/>
            <a:chExt cx="6686550" cy="304355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200" y="5529285"/>
              <a:ext cx="6532466" cy="12573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5712" y="5481660"/>
              <a:ext cx="6629400" cy="1333500"/>
            </a:xfrm>
            <a:custGeom>
              <a:avLst/>
              <a:gdLst/>
              <a:ahLst/>
              <a:cxnLst/>
              <a:rect l="l" t="t" r="r" b="b"/>
              <a:pathLst>
                <a:path w="6629400" h="1333500">
                  <a:moveTo>
                    <a:pt x="0" y="1333500"/>
                  </a:moveTo>
                  <a:lnTo>
                    <a:pt x="6629400" y="1333500"/>
                  </a:lnTo>
                  <a:lnTo>
                    <a:pt x="6629400" y="0"/>
                  </a:lnTo>
                  <a:lnTo>
                    <a:pt x="0" y="0"/>
                  </a:lnTo>
                  <a:lnTo>
                    <a:pt x="0" y="13335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3092" y="3929065"/>
              <a:ext cx="4036793" cy="137165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614548" y="3829050"/>
              <a:ext cx="4200525" cy="1557655"/>
            </a:xfrm>
            <a:custGeom>
              <a:avLst/>
              <a:gdLst/>
              <a:ahLst/>
              <a:cxnLst/>
              <a:rect l="l" t="t" r="r" b="b"/>
              <a:pathLst>
                <a:path w="4200525" h="1557654">
                  <a:moveTo>
                    <a:pt x="0" y="1557401"/>
                  </a:moveTo>
                  <a:lnTo>
                    <a:pt x="4200525" y="1557401"/>
                  </a:lnTo>
                  <a:lnTo>
                    <a:pt x="4200525" y="0"/>
                  </a:lnTo>
                  <a:lnTo>
                    <a:pt x="0" y="0"/>
                  </a:lnTo>
                  <a:lnTo>
                    <a:pt x="0" y="1557401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2917" y="-37084"/>
            <a:ext cx="827785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/>
              <a:t>MEMBERSHIP</a:t>
            </a:r>
            <a:r>
              <a:rPr sz="4800" spc="-55" dirty="0"/>
              <a:t> </a:t>
            </a:r>
            <a:r>
              <a:rPr sz="4800" dirty="0"/>
              <a:t>(</a:t>
            </a:r>
            <a:r>
              <a:rPr sz="4800" dirty="0">
                <a:solidFill>
                  <a:srgbClr val="FFFF00"/>
                </a:solidFill>
              </a:rPr>
              <a:t>in/not</a:t>
            </a:r>
            <a:r>
              <a:rPr sz="4800" spc="-55" dirty="0">
                <a:solidFill>
                  <a:srgbClr val="FFFF00"/>
                </a:solidFill>
              </a:rPr>
              <a:t> </a:t>
            </a:r>
            <a:r>
              <a:rPr sz="4800" dirty="0">
                <a:solidFill>
                  <a:srgbClr val="FFFF00"/>
                </a:solidFill>
              </a:rPr>
              <a:t>in</a:t>
            </a:r>
            <a:r>
              <a:rPr sz="4800" dirty="0"/>
              <a:t>)</a:t>
            </a:r>
            <a:r>
              <a:rPr sz="4800" spc="-25" dirty="0"/>
              <a:t> </a:t>
            </a:r>
            <a:r>
              <a:rPr sz="4800" spc="-10" dirty="0"/>
              <a:t>STRING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76200" y="1287017"/>
            <a:ext cx="3138805" cy="35394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1115" rIns="0" bIns="0" rtlCol="0">
            <a:spAutoFit/>
          </a:bodyPr>
          <a:lstStyle/>
          <a:p>
            <a:pPr marL="146050">
              <a:lnSpc>
                <a:spcPts val="2370"/>
              </a:lnSpc>
              <a:spcBef>
                <a:spcPts val="24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Intro:</a:t>
            </a:r>
            <a:endParaRPr sz="2000">
              <a:latin typeface="Calibri"/>
              <a:cs typeface="Calibri"/>
            </a:endParaRPr>
          </a:p>
          <a:p>
            <a:pPr marL="90805" marR="245110">
              <a:lnSpc>
                <a:spcPts val="3820"/>
              </a:lnSpc>
              <a:spcBef>
                <a:spcPts val="114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Operations</a:t>
            </a:r>
            <a:r>
              <a:rPr sz="3200" b="1" spc="-95" dirty="0">
                <a:solidFill>
                  <a:srgbClr val="F9C090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F9C090"/>
                </a:solidFill>
                <a:latin typeface="Calibri"/>
                <a:cs typeface="Calibri"/>
              </a:rPr>
              <a:t>on 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String</a:t>
            </a:r>
            <a:endParaRPr sz="3200">
              <a:latin typeface="Calibri"/>
              <a:cs typeface="Calibri"/>
            </a:endParaRPr>
          </a:p>
          <a:p>
            <a:pPr marL="90805">
              <a:lnSpc>
                <a:spcPts val="2345"/>
              </a:lnSpc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concatenation/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joining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50"/>
              </a:lnSpc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,repetition/replication,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4270"/>
              </a:lnSpc>
            </a:pPr>
            <a:r>
              <a:rPr sz="3600" b="1" spc="-10" dirty="0">
                <a:solidFill>
                  <a:srgbClr val="FFFF00"/>
                </a:solidFill>
                <a:latin typeface="Calibri"/>
                <a:cs typeface="Calibri"/>
              </a:rPr>
              <a:t>membership</a:t>
            </a:r>
            <a:endParaRPr sz="36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,Comparison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9690" y="1648967"/>
            <a:ext cx="1559052" cy="4800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39611" y="1648967"/>
            <a:ext cx="2020824" cy="480060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363340" y="1691767"/>
          <a:ext cx="5774055" cy="3039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9560"/>
                <a:gridCol w="4214495"/>
              </a:tblGrid>
              <a:tr h="479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3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OPERATOR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77923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3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DESCRIPTION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77923B"/>
                    </a:solidFill>
                  </a:tcPr>
                </a:tc>
              </a:tr>
              <a:tr h="1279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spc="-25" dirty="0">
                          <a:latin typeface="Calibri"/>
                          <a:cs typeface="Calibri"/>
                        </a:rPr>
                        <a:t>in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91135" marR="18351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Results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True</a:t>
                      </a:r>
                      <a:r>
                        <a:rPr sz="20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value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finds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variable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LHS of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0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operator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sequence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mentioned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RHS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0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operator,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else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False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280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in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91135" marR="182245" indent="-127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Results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True</a:t>
                      </a:r>
                      <a:r>
                        <a:rPr sz="20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value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find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variable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LHS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0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operator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sequence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mentioned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RHS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operator,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else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False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3286125" y="857173"/>
            <a:ext cx="5857875" cy="769620"/>
          </a:xfrm>
          <a:prstGeom prst="rect">
            <a:avLst/>
          </a:prstGeom>
          <a:solidFill>
            <a:srgbClr val="F9C090"/>
          </a:solidFill>
        </p:spPr>
        <p:txBody>
          <a:bodyPr vert="horz" wrap="square" lIns="0" tIns="285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sz="2200" spc="-10" dirty="0">
                <a:latin typeface="Calibri"/>
                <a:cs typeface="Calibri"/>
              </a:rPr>
              <a:t>Membership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operator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tests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for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Membership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2200" spc="-10" dirty="0">
                <a:latin typeface="Calibri"/>
                <a:cs typeface="Calibri"/>
              </a:rPr>
              <a:t>sequence.Returns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Boolean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True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False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2862" y="4900574"/>
            <a:ext cx="9058275" cy="1972310"/>
            <a:chOff x="42862" y="4900574"/>
            <a:chExt cx="9058275" cy="197231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338" y="4941694"/>
              <a:ext cx="2181297" cy="186652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7150" y="4914964"/>
              <a:ext cx="2314575" cy="1943100"/>
            </a:xfrm>
            <a:custGeom>
              <a:avLst/>
              <a:gdLst/>
              <a:ahLst/>
              <a:cxnLst/>
              <a:rect l="l" t="t" r="r" b="b"/>
              <a:pathLst>
                <a:path w="2314575" h="1943100">
                  <a:moveTo>
                    <a:pt x="2314575" y="1943033"/>
                  </a:moveTo>
                  <a:lnTo>
                    <a:pt x="2314575" y="0"/>
                  </a:lnTo>
                  <a:lnTo>
                    <a:pt x="0" y="0"/>
                  </a:lnTo>
                  <a:lnTo>
                    <a:pt x="0" y="1943033"/>
                  </a:lnTo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57373" y="4929251"/>
              <a:ext cx="3000375" cy="192874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343150" y="4914962"/>
              <a:ext cx="3028950" cy="1943100"/>
            </a:xfrm>
            <a:custGeom>
              <a:avLst/>
              <a:gdLst/>
              <a:ahLst/>
              <a:cxnLst/>
              <a:rect l="l" t="t" r="r" b="b"/>
              <a:pathLst>
                <a:path w="3028950" h="1943100">
                  <a:moveTo>
                    <a:pt x="3028950" y="1943036"/>
                  </a:moveTo>
                  <a:lnTo>
                    <a:pt x="3028950" y="0"/>
                  </a:lnTo>
                  <a:lnTo>
                    <a:pt x="0" y="0"/>
                  </a:lnTo>
                  <a:lnTo>
                    <a:pt x="0" y="1943036"/>
                  </a:lnTo>
                </a:path>
              </a:pathLst>
            </a:custGeom>
            <a:ln w="28574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7876" y="4929148"/>
              <a:ext cx="3714750" cy="19288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343525" y="4914862"/>
              <a:ext cx="3743325" cy="1943735"/>
            </a:xfrm>
            <a:custGeom>
              <a:avLst/>
              <a:gdLst/>
              <a:ahLst/>
              <a:cxnLst/>
              <a:rect l="l" t="t" r="r" b="b"/>
              <a:pathLst>
                <a:path w="3743325" h="1943734">
                  <a:moveTo>
                    <a:pt x="3743325" y="1943136"/>
                  </a:moveTo>
                  <a:lnTo>
                    <a:pt x="3743325" y="0"/>
                  </a:lnTo>
                  <a:lnTo>
                    <a:pt x="0" y="0"/>
                  </a:lnTo>
                  <a:lnTo>
                    <a:pt x="0" y="1943136"/>
                  </a:lnTo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643255"/>
          </a:xfrm>
          <a:custGeom>
            <a:avLst/>
            <a:gdLst/>
            <a:ahLst/>
            <a:cxnLst/>
            <a:rect l="l" t="t" r="r" b="b"/>
            <a:pathLst>
              <a:path w="9144000" h="643255">
                <a:moveTo>
                  <a:pt x="9144000" y="0"/>
                </a:moveTo>
                <a:lnTo>
                  <a:pt x="0" y="0"/>
                </a:lnTo>
                <a:lnTo>
                  <a:pt x="0" y="642912"/>
                </a:lnTo>
                <a:lnTo>
                  <a:pt x="9144000" y="64291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>
              <a:lnSpc>
                <a:spcPct val="100000"/>
              </a:lnSpc>
              <a:spcBef>
                <a:spcPts val="100"/>
              </a:spcBef>
            </a:pPr>
            <a:r>
              <a:rPr dirty="0"/>
              <a:t>Comparison</a:t>
            </a:r>
            <a:r>
              <a:rPr spc="-6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10" dirty="0"/>
              <a:t>STRING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200" y="1287017"/>
            <a:ext cx="2567305" cy="390906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1115" rIns="0" bIns="0" rtlCol="0">
            <a:spAutoFit/>
          </a:bodyPr>
          <a:lstStyle/>
          <a:p>
            <a:pPr marL="146050">
              <a:lnSpc>
                <a:spcPts val="2370"/>
              </a:lnSpc>
              <a:spcBef>
                <a:spcPts val="24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Intro:</a:t>
            </a:r>
            <a:endParaRPr sz="2000">
              <a:latin typeface="Calibri"/>
              <a:cs typeface="Calibri"/>
            </a:endParaRPr>
          </a:p>
          <a:p>
            <a:pPr marL="90805" marR="196850">
              <a:lnSpc>
                <a:spcPts val="3820"/>
              </a:lnSpc>
              <a:spcBef>
                <a:spcPts val="114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Operations </a:t>
            </a:r>
            <a:r>
              <a:rPr sz="3200" b="1" dirty="0">
                <a:solidFill>
                  <a:srgbClr val="F9C090"/>
                </a:solidFill>
                <a:latin typeface="Calibri"/>
                <a:cs typeface="Calibri"/>
              </a:rPr>
              <a:t>on</a:t>
            </a:r>
            <a:r>
              <a:rPr sz="3200" b="1" spc="-15" dirty="0">
                <a:solidFill>
                  <a:srgbClr val="F9C09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String</a:t>
            </a:r>
            <a:endParaRPr sz="3200">
              <a:latin typeface="Calibri"/>
              <a:cs typeface="Calibri"/>
            </a:endParaRPr>
          </a:p>
          <a:p>
            <a:pPr marL="90805">
              <a:lnSpc>
                <a:spcPts val="2345"/>
              </a:lnSpc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concatenation/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joining</a:t>
            </a:r>
            <a:endParaRPr sz="2000">
              <a:latin typeface="Calibri"/>
              <a:cs typeface="Calibri"/>
            </a:endParaRPr>
          </a:p>
          <a:p>
            <a:pPr marL="90805" marR="115570">
              <a:lnSpc>
                <a:spcPct val="100000"/>
              </a:lnSpc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,repetition/replication, membership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3770"/>
              </a:lnSpc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Comparison</a:t>
            </a:r>
            <a:endParaRPr sz="32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</a:pP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3200" b="1" spc="-4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String</a:t>
            </a:r>
            <a:endParaRPr sz="32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70"/>
              </a:spcBef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14625" y="3571875"/>
            <a:ext cx="3643629" cy="1631314"/>
          </a:xfrm>
          <a:prstGeom prst="rect">
            <a:avLst/>
          </a:prstGeom>
          <a:solidFill>
            <a:srgbClr val="FCEADA"/>
          </a:solidFill>
          <a:ln w="57150">
            <a:solidFill>
              <a:srgbClr val="C00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91440">
              <a:lnSpc>
                <a:spcPts val="2395"/>
              </a:lnSpc>
              <a:spcBef>
                <a:spcPts val="250"/>
              </a:spcBef>
            </a:pP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FOR</a:t>
            </a:r>
            <a:r>
              <a:rPr sz="20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STRING</a:t>
            </a:r>
            <a:r>
              <a:rPr sz="20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100" dirty="0">
                <a:solidFill>
                  <a:srgbClr val="006FC0"/>
                </a:solidFill>
                <a:latin typeface="Calibri"/>
                <a:cs typeface="Calibri"/>
              </a:rPr>
              <a:t>DATA</a:t>
            </a:r>
            <a:r>
              <a:rPr sz="20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TYPES</a:t>
            </a:r>
            <a:r>
              <a:rPr sz="20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6FC0"/>
                </a:solidFill>
                <a:latin typeface="Wingdings"/>
                <a:cs typeface="Wingdings"/>
              </a:rPr>
              <a:t></a:t>
            </a:r>
            <a:endParaRPr sz="2000">
              <a:latin typeface="Wingdings"/>
              <a:cs typeface="Wingdings"/>
            </a:endParaRPr>
          </a:p>
          <a:p>
            <a:pPr marL="91440" marR="803275" indent="54610">
              <a:lnSpc>
                <a:spcPts val="2400"/>
              </a:lnSpc>
              <a:spcBef>
                <a:spcPts val="75"/>
              </a:spcBef>
            </a:pP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ASCII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value, </a:t>
            </a: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A=65,B=66,C=67.....Z=90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a=97,b=98,c=99……</a:t>
            </a:r>
            <a:r>
              <a:rPr sz="2000" b="1" spc="-7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z=122</a:t>
            </a:r>
            <a:endParaRPr sz="2000">
              <a:latin typeface="Calibri"/>
              <a:cs typeface="Calibri"/>
            </a:endParaRPr>
          </a:p>
          <a:p>
            <a:pPr marL="146685">
              <a:lnSpc>
                <a:spcPts val="2320"/>
              </a:lnSpc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‘</a:t>
            </a:r>
            <a:r>
              <a:rPr sz="2000" b="1" spc="-1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’</a:t>
            </a:r>
            <a:r>
              <a:rPr sz="2000" b="1" spc="-2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=</a:t>
            </a:r>
            <a:r>
              <a:rPr sz="2000" b="1" spc="-1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32</a:t>
            </a:r>
            <a:r>
              <a:rPr sz="2000" b="1" i="1" dirty="0">
                <a:solidFill>
                  <a:srgbClr val="943735"/>
                </a:solidFill>
                <a:latin typeface="Calibri"/>
                <a:cs typeface="Calibri"/>
              </a:rPr>
              <a:t>(blank</a:t>
            </a:r>
            <a:r>
              <a:rPr sz="2000" b="1" i="1" spc="-6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943735"/>
                </a:solidFill>
                <a:latin typeface="Calibri"/>
                <a:cs typeface="Calibri"/>
              </a:rPr>
              <a:t>or</a:t>
            </a:r>
            <a:r>
              <a:rPr sz="2000" b="1" i="1" spc="-2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943735"/>
                </a:solidFill>
                <a:latin typeface="Calibri"/>
                <a:cs typeface="Calibri"/>
              </a:rPr>
              <a:t>white</a:t>
            </a:r>
            <a:r>
              <a:rPr sz="2000" b="1" i="1" spc="-4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943735"/>
                </a:solidFill>
                <a:latin typeface="Calibri"/>
                <a:cs typeface="Calibri"/>
              </a:rPr>
              <a:t>space)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785998" y="556259"/>
            <a:ext cx="6358255" cy="4697095"/>
            <a:chOff x="2785998" y="556259"/>
            <a:chExt cx="6358255" cy="469709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18485" y="3308727"/>
              <a:ext cx="2509673" cy="187600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481698" y="3267074"/>
              <a:ext cx="2609850" cy="1967230"/>
            </a:xfrm>
            <a:custGeom>
              <a:avLst/>
              <a:gdLst/>
              <a:ahLst/>
              <a:cxnLst/>
              <a:rect l="l" t="t" r="r" b="b"/>
              <a:pathLst>
                <a:path w="2609850" h="1967229">
                  <a:moveTo>
                    <a:pt x="0" y="1966849"/>
                  </a:moveTo>
                  <a:lnTo>
                    <a:pt x="2609850" y="1966849"/>
                  </a:lnTo>
                  <a:lnTo>
                    <a:pt x="2609850" y="0"/>
                  </a:lnTo>
                  <a:lnTo>
                    <a:pt x="0" y="0"/>
                  </a:lnTo>
                  <a:lnTo>
                    <a:pt x="0" y="1966849"/>
                  </a:lnTo>
                  <a:close/>
                </a:path>
              </a:pathLst>
            </a:custGeom>
            <a:ln w="381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85998" y="642873"/>
              <a:ext cx="6358255" cy="571500"/>
            </a:xfrm>
            <a:custGeom>
              <a:avLst/>
              <a:gdLst/>
              <a:ahLst/>
              <a:cxnLst/>
              <a:rect l="l" t="t" r="r" b="b"/>
              <a:pathLst>
                <a:path w="6358255" h="571500">
                  <a:moveTo>
                    <a:pt x="6358001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6358001" y="571500"/>
                  </a:lnTo>
                  <a:lnTo>
                    <a:pt x="6358001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1967" y="618743"/>
              <a:ext cx="3802379" cy="5943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81344" y="556259"/>
              <a:ext cx="2962655" cy="65989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785998" y="642873"/>
            <a:ext cx="6358255" cy="571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27965">
              <a:lnSpc>
                <a:spcPct val="100000"/>
              </a:lnSpc>
              <a:spcBef>
                <a:spcPts val="130"/>
              </a:spcBef>
            </a:pPr>
            <a:r>
              <a:rPr sz="2800" b="1" dirty="0">
                <a:latin typeface="Calibri"/>
                <a:cs typeface="Calibri"/>
              </a:rPr>
              <a:t>Comparison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Operators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&lt;,&gt;,&lt;=,&gt;=,!=,==</a:t>
            </a:r>
            <a:endParaRPr sz="3200">
              <a:latin typeface="Calibri"/>
              <a:cs typeface="Calibri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2708275" y="1422400"/>
          <a:ext cx="3571875" cy="2018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3990"/>
                <a:gridCol w="2127885"/>
              </a:tblGrid>
              <a:tr h="7004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Characters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717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Ordinal</a:t>
                      </a:r>
                      <a:r>
                        <a:rPr sz="20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values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(Unicode</a:t>
                      </a:r>
                      <a:r>
                        <a:rPr sz="2000" b="1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values)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“0”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“9”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48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57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85" dirty="0">
                          <a:latin typeface="Calibri"/>
                          <a:cs typeface="Calibri"/>
                        </a:rPr>
                        <a:t>“A”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“Z”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65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90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“a”</a:t>
                      </a:r>
                      <a:r>
                        <a:rPr sz="18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“z”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97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122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</a:tbl>
          </a:graphicData>
        </a:graphic>
      </p:graphicFrame>
      <p:grpSp>
        <p:nvGrpSpPr>
          <p:cNvPr id="15" name="object 15"/>
          <p:cNvGrpSpPr/>
          <p:nvPr/>
        </p:nvGrpSpPr>
        <p:grpSpPr>
          <a:xfrm>
            <a:off x="7620" y="5282184"/>
            <a:ext cx="9041130" cy="1604645"/>
            <a:chOff x="7620" y="5282184"/>
            <a:chExt cx="9041130" cy="160464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62800" y="5357811"/>
              <a:ext cx="1828800" cy="142875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134225" y="5329236"/>
              <a:ext cx="1885950" cy="1485900"/>
            </a:xfrm>
            <a:custGeom>
              <a:avLst/>
              <a:gdLst/>
              <a:ahLst/>
              <a:cxnLst/>
              <a:rect l="l" t="t" r="r" b="b"/>
              <a:pathLst>
                <a:path w="1885950" h="1485900">
                  <a:moveTo>
                    <a:pt x="0" y="1485899"/>
                  </a:moveTo>
                  <a:lnTo>
                    <a:pt x="1885950" y="1485899"/>
                  </a:lnTo>
                  <a:lnTo>
                    <a:pt x="1885950" y="0"/>
                  </a:lnTo>
                  <a:lnTo>
                    <a:pt x="0" y="0"/>
                  </a:lnTo>
                  <a:lnTo>
                    <a:pt x="0" y="1485899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200" y="5319164"/>
              <a:ext cx="7030720" cy="1539240"/>
            </a:xfrm>
            <a:custGeom>
              <a:avLst/>
              <a:gdLst/>
              <a:ahLst/>
              <a:cxnLst/>
              <a:rect l="l" t="t" r="r" b="b"/>
              <a:pathLst>
                <a:path w="7030720" h="1539240">
                  <a:moveTo>
                    <a:pt x="7030339" y="0"/>
                  </a:moveTo>
                  <a:lnTo>
                    <a:pt x="0" y="0"/>
                  </a:lnTo>
                  <a:lnTo>
                    <a:pt x="0" y="1538859"/>
                  </a:lnTo>
                  <a:lnTo>
                    <a:pt x="7030339" y="1538859"/>
                  </a:lnTo>
                  <a:lnTo>
                    <a:pt x="7030339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200" y="5319164"/>
              <a:ext cx="7030720" cy="1539240"/>
            </a:xfrm>
            <a:custGeom>
              <a:avLst/>
              <a:gdLst/>
              <a:ahLst/>
              <a:cxnLst/>
              <a:rect l="l" t="t" r="r" b="b"/>
              <a:pathLst>
                <a:path w="7030720" h="1539240">
                  <a:moveTo>
                    <a:pt x="0" y="1538859"/>
                  </a:moveTo>
                  <a:lnTo>
                    <a:pt x="7030339" y="1538859"/>
                  </a:lnTo>
                  <a:lnTo>
                    <a:pt x="7030339" y="0"/>
                  </a:lnTo>
                  <a:lnTo>
                    <a:pt x="0" y="0"/>
                  </a:lnTo>
                  <a:lnTo>
                    <a:pt x="0" y="1538859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0" y="5282184"/>
              <a:ext cx="1051560" cy="42062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448" y="5618988"/>
              <a:ext cx="733043" cy="960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20" y="6135624"/>
              <a:ext cx="998219" cy="42062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448" y="6472428"/>
              <a:ext cx="733043" cy="96011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04775" y="5336235"/>
            <a:ext cx="6973570" cy="1460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105"/>
              </a:spcBef>
            </a:pPr>
            <a:r>
              <a:rPr sz="20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endParaRPr sz="2000">
              <a:latin typeface="Calibri"/>
              <a:cs typeface="Calibri"/>
            </a:endParaRPr>
          </a:p>
          <a:p>
            <a:pPr marL="62230">
              <a:lnSpc>
                <a:spcPct val="100000"/>
              </a:lnSpc>
              <a:spcBef>
                <a:spcPts val="1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ord()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function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used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get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ASCII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value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character</a:t>
            </a:r>
            <a:endParaRPr sz="1800">
              <a:latin typeface="Calibri"/>
              <a:cs typeface="Calibri"/>
            </a:endParaRPr>
          </a:p>
          <a:p>
            <a:pPr marL="62230">
              <a:lnSpc>
                <a:spcPts val="2155"/>
              </a:lnSpc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chr()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function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used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get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equivalent</a:t>
            </a:r>
            <a:r>
              <a:rPr sz="18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character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ASCII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no.</a:t>
            </a:r>
            <a:endParaRPr sz="1800">
              <a:latin typeface="Calibri"/>
              <a:cs typeface="Calibri"/>
            </a:endParaRPr>
          </a:p>
          <a:p>
            <a:pPr marL="62230">
              <a:lnSpc>
                <a:spcPts val="2395"/>
              </a:lnSpc>
            </a:pPr>
            <a:r>
              <a:rPr sz="20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endParaRPr sz="2000">
              <a:latin typeface="Calibri"/>
              <a:cs typeface="Calibri"/>
            </a:endParaRPr>
          </a:p>
          <a:p>
            <a:pPr marL="62230">
              <a:lnSpc>
                <a:spcPct val="100000"/>
              </a:lnSpc>
              <a:spcBef>
                <a:spcPts val="1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ASCII</a:t>
            </a:r>
            <a:r>
              <a:rPr sz="1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stands</a:t>
            </a:r>
            <a:r>
              <a:rPr sz="1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American</a:t>
            </a:r>
            <a:r>
              <a:rPr sz="1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Standard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Code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Information</a:t>
            </a:r>
            <a:r>
              <a:rPr sz="18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Interchange.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462776" y="1247647"/>
            <a:ext cx="2647950" cy="2005330"/>
            <a:chOff x="6462776" y="1247647"/>
            <a:chExt cx="2647950" cy="2005330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38283" y="1329752"/>
              <a:ext cx="2487583" cy="181886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481826" y="1266697"/>
              <a:ext cx="2609850" cy="1967230"/>
            </a:xfrm>
            <a:custGeom>
              <a:avLst/>
              <a:gdLst/>
              <a:ahLst/>
              <a:cxnLst/>
              <a:rect l="l" t="t" r="r" b="b"/>
              <a:pathLst>
                <a:path w="2609850" h="1967230">
                  <a:moveTo>
                    <a:pt x="0" y="1966976"/>
                  </a:moveTo>
                  <a:lnTo>
                    <a:pt x="2609850" y="1966976"/>
                  </a:lnTo>
                  <a:lnTo>
                    <a:pt x="2609850" y="0"/>
                  </a:lnTo>
                  <a:lnTo>
                    <a:pt x="0" y="0"/>
                  </a:lnTo>
                  <a:lnTo>
                    <a:pt x="0" y="1966976"/>
                  </a:lnTo>
                  <a:close/>
                </a:path>
              </a:pathLst>
            </a:custGeom>
            <a:ln w="38099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188506"/>
            <a:ext cx="8458200" cy="6463030"/>
            <a:chOff x="342900" y="188506"/>
            <a:chExt cx="8458200" cy="6463030"/>
          </a:xfrm>
        </p:grpSpPr>
        <p:sp>
          <p:nvSpPr>
            <p:cNvPr id="3" name="object 3"/>
            <p:cNvSpPr/>
            <p:nvPr/>
          </p:nvSpPr>
          <p:spPr>
            <a:xfrm>
              <a:off x="381000" y="226606"/>
              <a:ext cx="8382000" cy="6386830"/>
            </a:xfrm>
            <a:custGeom>
              <a:avLst/>
              <a:gdLst/>
              <a:ahLst/>
              <a:cxnLst/>
              <a:rect l="l" t="t" r="r" b="b"/>
              <a:pathLst>
                <a:path w="8382000" h="6386830">
                  <a:moveTo>
                    <a:pt x="8382000" y="0"/>
                  </a:moveTo>
                  <a:lnTo>
                    <a:pt x="0" y="0"/>
                  </a:lnTo>
                  <a:lnTo>
                    <a:pt x="0" y="6386322"/>
                  </a:lnTo>
                  <a:lnTo>
                    <a:pt x="8382000" y="6386322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226606"/>
              <a:ext cx="8382000" cy="6386830"/>
            </a:xfrm>
            <a:custGeom>
              <a:avLst/>
              <a:gdLst/>
              <a:ahLst/>
              <a:cxnLst/>
              <a:rect l="l" t="t" r="r" b="b"/>
              <a:pathLst>
                <a:path w="8382000" h="6386830">
                  <a:moveTo>
                    <a:pt x="0" y="6386322"/>
                  </a:moveTo>
                  <a:lnTo>
                    <a:pt x="8382000" y="6386322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386322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7730" y="593598"/>
            <a:ext cx="7769859" cy="5283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11500" u="none" spc="-10" dirty="0"/>
              <a:t>STRING FUNCTIONS/ METHODS</a:t>
            </a:r>
            <a:endParaRPr sz="11500"/>
          </a:p>
        </p:txBody>
      </p:sp>
      <p:grpSp>
        <p:nvGrpSpPr>
          <p:cNvPr id="6" name="object 6"/>
          <p:cNvGrpSpPr/>
          <p:nvPr/>
        </p:nvGrpSpPr>
        <p:grpSpPr>
          <a:xfrm>
            <a:off x="0" y="260604"/>
            <a:ext cx="9144000" cy="5698490"/>
            <a:chOff x="0" y="260604"/>
            <a:chExt cx="9144000" cy="569849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3227" y="260604"/>
              <a:ext cx="6588252" cy="21930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13204"/>
              <a:ext cx="9144000" cy="21930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119" y="3765804"/>
              <a:ext cx="7984235" cy="219303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1148" y="708025"/>
            <a:ext cx="5727700" cy="905510"/>
            <a:chOff x="3351148" y="708025"/>
            <a:chExt cx="5727700" cy="905510"/>
          </a:xfrm>
        </p:grpSpPr>
        <p:sp>
          <p:nvSpPr>
            <p:cNvPr id="3" name="object 3"/>
            <p:cNvSpPr/>
            <p:nvPr/>
          </p:nvSpPr>
          <p:spPr>
            <a:xfrm>
              <a:off x="3357498" y="762000"/>
              <a:ext cx="5715000" cy="845185"/>
            </a:xfrm>
            <a:custGeom>
              <a:avLst/>
              <a:gdLst/>
              <a:ahLst/>
              <a:cxnLst/>
              <a:rect l="l" t="t" r="r" b="b"/>
              <a:pathLst>
                <a:path w="5715000" h="845185">
                  <a:moveTo>
                    <a:pt x="0" y="844930"/>
                  </a:moveTo>
                  <a:lnTo>
                    <a:pt x="5715000" y="844930"/>
                  </a:lnTo>
                  <a:lnTo>
                    <a:pt x="5715000" y="0"/>
                  </a:lnTo>
                  <a:lnTo>
                    <a:pt x="0" y="0"/>
                  </a:lnTo>
                  <a:lnTo>
                    <a:pt x="0" y="84493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57498" y="714375"/>
              <a:ext cx="5715000" cy="892810"/>
            </a:xfrm>
            <a:custGeom>
              <a:avLst/>
              <a:gdLst/>
              <a:ahLst/>
              <a:cxnLst/>
              <a:rect l="l" t="t" r="r" b="b"/>
              <a:pathLst>
                <a:path w="5715000" h="892810">
                  <a:moveTo>
                    <a:pt x="0" y="892555"/>
                  </a:moveTo>
                  <a:lnTo>
                    <a:pt x="5715000" y="892555"/>
                  </a:lnTo>
                  <a:lnTo>
                    <a:pt x="5715000" y="0"/>
                  </a:lnTo>
                  <a:lnTo>
                    <a:pt x="0" y="0"/>
                  </a:lnTo>
                  <a:lnTo>
                    <a:pt x="0" y="892555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436746" y="721563"/>
            <a:ext cx="4291965" cy="82804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30"/>
              </a:spcBef>
            </a:pPr>
            <a:r>
              <a:rPr sz="3200" b="1" spc="-10" dirty="0">
                <a:latin typeface="Calibri"/>
                <a:cs typeface="Calibri"/>
              </a:rPr>
              <a:t>len()</a:t>
            </a:r>
            <a:r>
              <a:rPr sz="3200" b="1" spc="-285" dirty="0">
                <a:latin typeface="Calibri"/>
                <a:cs typeface="Calibri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function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counts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no.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of </a:t>
            </a:r>
            <a:r>
              <a:rPr sz="2000" b="1" spc="-10" dirty="0">
                <a:latin typeface="Calibri"/>
                <a:cs typeface="Calibri"/>
              </a:rPr>
              <a:t>elements/items/characters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String.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88542" y="-87680"/>
            <a:ext cx="697039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none" dirty="0"/>
              <a:t>STRING</a:t>
            </a:r>
            <a:r>
              <a:rPr sz="5400" u="none" spc="-75" dirty="0"/>
              <a:t> </a:t>
            </a:r>
            <a:r>
              <a:rPr sz="5400" u="none" dirty="0"/>
              <a:t>FUNCTION: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len()</a:t>
            </a:r>
            <a:endParaRPr sz="5400"/>
          </a:p>
        </p:txBody>
      </p:sp>
      <p:grpSp>
        <p:nvGrpSpPr>
          <p:cNvPr id="8" name="object 8"/>
          <p:cNvGrpSpPr/>
          <p:nvPr/>
        </p:nvGrpSpPr>
        <p:grpSpPr>
          <a:xfrm>
            <a:off x="76200" y="688848"/>
            <a:ext cx="6657975" cy="5738495"/>
            <a:chOff x="76200" y="688848"/>
            <a:chExt cx="6657975" cy="5738495"/>
          </a:xfrm>
        </p:grpSpPr>
        <p:sp>
          <p:nvSpPr>
            <p:cNvPr id="9" name="object 9"/>
            <p:cNvSpPr/>
            <p:nvPr/>
          </p:nvSpPr>
          <p:spPr>
            <a:xfrm>
              <a:off x="1100963" y="688848"/>
              <a:ext cx="5633085" cy="44450"/>
            </a:xfrm>
            <a:custGeom>
              <a:avLst/>
              <a:gdLst/>
              <a:ahLst/>
              <a:cxnLst/>
              <a:rect l="l" t="t" r="r" b="b"/>
              <a:pathLst>
                <a:path w="5633084" h="44450">
                  <a:moveTo>
                    <a:pt x="5632704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5632704" y="44196"/>
                  </a:lnTo>
                  <a:lnTo>
                    <a:pt x="5632704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00" y="1225727"/>
              <a:ext cx="3138805" cy="5201920"/>
            </a:xfrm>
            <a:custGeom>
              <a:avLst/>
              <a:gdLst/>
              <a:ahLst/>
              <a:cxnLst/>
              <a:rect l="l" t="t" r="r" b="b"/>
              <a:pathLst>
                <a:path w="3138805" h="5201920">
                  <a:moveTo>
                    <a:pt x="3138424" y="0"/>
                  </a:moveTo>
                  <a:lnTo>
                    <a:pt x="0" y="0"/>
                  </a:lnTo>
                  <a:lnTo>
                    <a:pt x="0" y="5201412"/>
                  </a:lnTo>
                  <a:lnTo>
                    <a:pt x="3138424" y="5201412"/>
                  </a:lnTo>
                  <a:lnTo>
                    <a:pt x="31384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4939" y="1242136"/>
            <a:ext cx="2930525" cy="5086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699770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4165"/>
              </a:lnSpc>
            </a:pPr>
            <a:r>
              <a:rPr sz="3600" b="1" dirty="0">
                <a:solidFill>
                  <a:srgbClr val="FFFF00"/>
                </a:solidFill>
                <a:latin typeface="Calibri"/>
                <a:cs typeface="Calibri"/>
              </a:rPr>
              <a:t>len()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find(),index(),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islower(),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isdigit(), isalpha(),</a:t>
            </a:r>
            <a:r>
              <a:rPr sz="20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isalnum(),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endParaRPr sz="2000">
              <a:latin typeface="Calibri"/>
              <a:cs typeface="Calibri"/>
            </a:endParaRPr>
          </a:p>
          <a:p>
            <a:pPr marL="12700" marR="255904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300348" y="1585925"/>
            <a:ext cx="5758180" cy="5300980"/>
            <a:chOff x="3300348" y="1585925"/>
            <a:chExt cx="5758180" cy="530098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15776" y="1671212"/>
              <a:ext cx="2542143" cy="422059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329425" y="1614500"/>
              <a:ext cx="2700655" cy="4343400"/>
            </a:xfrm>
            <a:custGeom>
              <a:avLst/>
              <a:gdLst/>
              <a:ahLst/>
              <a:cxnLst/>
              <a:rect l="l" t="t" r="r" b="b"/>
              <a:pathLst>
                <a:path w="2700654" h="4343400">
                  <a:moveTo>
                    <a:pt x="0" y="4343400"/>
                  </a:moveTo>
                  <a:lnTo>
                    <a:pt x="2700401" y="4343400"/>
                  </a:lnTo>
                  <a:lnTo>
                    <a:pt x="2700401" y="0"/>
                  </a:lnTo>
                  <a:lnTo>
                    <a:pt x="0" y="0"/>
                  </a:lnTo>
                  <a:lnTo>
                    <a:pt x="0" y="43434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2315" y="1680839"/>
              <a:ext cx="2604199" cy="419183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419474" y="1614500"/>
              <a:ext cx="2752725" cy="4343400"/>
            </a:xfrm>
            <a:custGeom>
              <a:avLst/>
              <a:gdLst/>
              <a:ahLst/>
              <a:cxnLst/>
              <a:rect l="l" t="t" r="r" b="b"/>
              <a:pathLst>
                <a:path w="2752725" h="4343400">
                  <a:moveTo>
                    <a:pt x="0" y="4343400"/>
                  </a:moveTo>
                  <a:lnTo>
                    <a:pt x="2752725" y="4343400"/>
                  </a:lnTo>
                  <a:lnTo>
                    <a:pt x="2752725" y="0"/>
                  </a:lnTo>
                  <a:lnTo>
                    <a:pt x="0" y="0"/>
                  </a:lnTo>
                  <a:lnTo>
                    <a:pt x="0" y="43434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31702" y="6121568"/>
              <a:ext cx="5268474" cy="68967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328923" y="6057923"/>
              <a:ext cx="5486400" cy="800100"/>
            </a:xfrm>
            <a:custGeom>
              <a:avLst/>
              <a:gdLst/>
              <a:ahLst/>
              <a:cxnLst/>
              <a:rect l="l" t="t" r="r" b="b"/>
              <a:pathLst>
                <a:path w="5486400" h="800100">
                  <a:moveTo>
                    <a:pt x="5486400" y="800074"/>
                  </a:moveTo>
                  <a:lnTo>
                    <a:pt x="5486400" y="0"/>
                  </a:lnTo>
                  <a:lnTo>
                    <a:pt x="0" y="0"/>
                  </a:lnTo>
                  <a:lnTo>
                    <a:pt x="0" y="800074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2650" y="785926"/>
            <a:ext cx="5727700" cy="782320"/>
            <a:chOff x="3422650" y="785926"/>
            <a:chExt cx="5727700" cy="782320"/>
          </a:xfrm>
        </p:grpSpPr>
        <p:sp>
          <p:nvSpPr>
            <p:cNvPr id="3" name="object 3"/>
            <p:cNvSpPr/>
            <p:nvPr/>
          </p:nvSpPr>
          <p:spPr>
            <a:xfrm>
              <a:off x="3429000" y="792276"/>
              <a:ext cx="5715000" cy="769620"/>
            </a:xfrm>
            <a:custGeom>
              <a:avLst/>
              <a:gdLst/>
              <a:ahLst/>
              <a:cxnLst/>
              <a:rect l="l" t="t" r="r" b="b"/>
              <a:pathLst>
                <a:path w="5715000" h="769619">
                  <a:moveTo>
                    <a:pt x="5715000" y="0"/>
                  </a:moveTo>
                  <a:lnTo>
                    <a:pt x="0" y="0"/>
                  </a:lnTo>
                  <a:lnTo>
                    <a:pt x="0" y="769442"/>
                  </a:lnTo>
                  <a:lnTo>
                    <a:pt x="5715000" y="769442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29000" y="792276"/>
              <a:ext cx="5715000" cy="769620"/>
            </a:xfrm>
            <a:custGeom>
              <a:avLst/>
              <a:gdLst/>
              <a:ahLst/>
              <a:cxnLst/>
              <a:rect l="l" t="t" r="r" b="b"/>
              <a:pathLst>
                <a:path w="5715000" h="769619">
                  <a:moveTo>
                    <a:pt x="0" y="769442"/>
                  </a:moveTo>
                  <a:lnTo>
                    <a:pt x="5715000" y="769442"/>
                  </a:lnTo>
                  <a:lnTo>
                    <a:pt x="5715000" y="0"/>
                  </a:lnTo>
                  <a:lnTo>
                    <a:pt x="0" y="0"/>
                  </a:lnTo>
                  <a:lnTo>
                    <a:pt x="0" y="769442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598926" y="805688"/>
            <a:ext cx="5377815" cy="69977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361440" marR="5080" indent="-1349375">
              <a:lnSpc>
                <a:spcPct val="101000"/>
              </a:lnSpc>
              <a:spcBef>
                <a:spcPts val="70"/>
              </a:spcBef>
            </a:pPr>
            <a:r>
              <a:rPr sz="2400" b="1" spc="-20" dirty="0">
                <a:latin typeface="Calibri"/>
                <a:cs typeface="Calibri"/>
              </a:rPr>
              <a:t>capitalize()</a:t>
            </a:r>
            <a:r>
              <a:rPr sz="2400" b="1" spc="-114" dirty="0">
                <a:latin typeface="Calibri"/>
                <a:cs typeface="Calibri"/>
              </a:rPr>
              <a:t> </a:t>
            </a: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spc="-10" dirty="0">
                <a:latin typeface="Calibri"/>
                <a:cs typeface="Calibri"/>
              </a:rPr>
              <a:t>Returns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copy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string</a:t>
            </a:r>
            <a:r>
              <a:rPr sz="2000" b="1" i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its </a:t>
            </a:r>
            <a:r>
              <a:rPr sz="2000" dirty="0">
                <a:latin typeface="Calibri"/>
                <a:cs typeface="Calibri"/>
              </a:rPr>
              <a:t>first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character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capitalized.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3649" y="-87680"/>
            <a:ext cx="87572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capitalize()</a:t>
            </a:r>
            <a:endParaRPr sz="5400"/>
          </a:p>
        </p:txBody>
      </p:sp>
      <p:sp>
        <p:nvSpPr>
          <p:cNvPr id="8" name="object 8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200" y="1225689"/>
            <a:ext cx="3138805" cy="5447665"/>
          </a:xfrm>
          <a:custGeom>
            <a:avLst/>
            <a:gdLst/>
            <a:ahLst/>
            <a:cxnLst/>
            <a:rect l="l" t="t" r="r" b="b"/>
            <a:pathLst>
              <a:path w="3138805" h="5447665">
                <a:moveTo>
                  <a:pt x="3138424" y="0"/>
                </a:moveTo>
                <a:lnTo>
                  <a:pt x="0" y="0"/>
                </a:lnTo>
                <a:lnTo>
                  <a:pt x="0" y="5447665"/>
                </a:lnTo>
                <a:lnTo>
                  <a:pt x="3138424" y="5447665"/>
                </a:lnTo>
                <a:lnTo>
                  <a:pt x="31384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4939" y="1242136"/>
            <a:ext cx="2940685" cy="533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709930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715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capitalize()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  <a:p>
            <a:pPr marL="12700" marR="628650">
              <a:lnSpc>
                <a:spcPct val="100000"/>
              </a:lnSpc>
              <a:spcBef>
                <a:spcPts val="70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title(),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count(), find(),index(),</a:t>
            </a:r>
            <a:r>
              <a:rPr sz="2000" spc="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partition(),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rstrip(), replace(),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08273" y="1514475"/>
            <a:ext cx="5942330" cy="5349875"/>
            <a:chOff x="3208273" y="1514475"/>
            <a:chExt cx="5942330" cy="534987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7050" y="1588440"/>
              <a:ext cx="2667000" cy="380024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310375" y="1543050"/>
              <a:ext cx="2790825" cy="3891279"/>
            </a:xfrm>
            <a:custGeom>
              <a:avLst/>
              <a:gdLst/>
              <a:ahLst/>
              <a:cxnLst/>
              <a:rect l="l" t="t" r="r" b="b"/>
              <a:pathLst>
                <a:path w="2790825" h="3891279">
                  <a:moveTo>
                    <a:pt x="0" y="3891026"/>
                  </a:moveTo>
                  <a:lnTo>
                    <a:pt x="2790825" y="3891026"/>
                  </a:lnTo>
                  <a:lnTo>
                    <a:pt x="2790825" y="0"/>
                  </a:lnTo>
                  <a:lnTo>
                    <a:pt x="0" y="0"/>
                  </a:lnTo>
                  <a:lnTo>
                    <a:pt x="0" y="389102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2315" y="1605403"/>
              <a:ext cx="2604199" cy="374942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419474" y="1543050"/>
              <a:ext cx="2752725" cy="3891279"/>
            </a:xfrm>
            <a:custGeom>
              <a:avLst/>
              <a:gdLst/>
              <a:ahLst/>
              <a:cxnLst/>
              <a:rect l="l" t="t" r="r" b="b"/>
              <a:pathLst>
                <a:path w="2752725" h="3891279">
                  <a:moveTo>
                    <a:pt x="0" y="3891026"/>
                  </a:moveTo>
                  <a:lnTo>
                    <a:pt x="2752725" y="3891026"/>
                  </a:lnTo>
                  <a:lnTo>
                    <a:pt x="2752725" y="0"/>
                  </a:lnTo>
                  <a:lnTo>
                    <a:pt x="0" y="0"/>
                  </a:lnTo>
                  <a:lnTo>
                    <a:pt x="0" y="389102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0895" y="5524512"/>
              <a:ext cx="5526861" cy="60007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400424" y="5448312"/>
              <a:ext cx="5701030" cy="723900"/>
            </a:xfrm>
            <a:custGeom>
              <a:avLst/>
              <a:gdLst/>
              <a:ahLst/>
              <a:cxnLst/>
              <a:rect l="l" t="t" r="r" b="b"/>
              <a:pathLst>
                <a:path w="5701030" h="723900">
                  <a:moveTo>
                    <a:pt x="0" y="723900"/>
                  </a:moveTo>
                  <a:lnTo>
                    <a:pt x="5700776" y="723900"/>
                  </a:lnTo>
                  <a:lnTo>
                    <a:pt x="5700776" y="0"/>
                  </a:lnTo>
                  <a:lnTo>
                    <a:pt x="0" y="0"/>
                  </a:lnTo>
                  <a:lnTo>
                    <a:pt x="0" y="7239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14623" y="6211694"/>
              <a:ext cx="5929630" cy="646430"/>
            </a:xfrm>
            <a:custGeom>
              <a:avLst/>
              <a:gdLst/>
              <a:ahLst/>
              <a:cxnLst/>
              <a:rect l="l" t="t" r="r" b="b"/>
              <a:pathLst>
                <a:path w="5929630" h="646429">
                  <a:moveTo>
                    <a:pt x="5929376" y="646303"/>
                  </a:moveTo>
                  <a:lnTo>
                    <a:pt x="5929376" y="0"/>
                  </a:lnTo>
                  <a:lnTo>
                    <a:pt x="0" y="0"/>
                  </a:lnTo>
                  <a:lnTo>
                    <a:pt x="0" y="646303"/>
                  </a:lnTo>
                  <a:lnTo>
                    <a:pt x="5929376" y="64630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214623" y="6211694"/>
              <a:ext cx="5929630" cy="646430"/>
            </a:xfrm>
            <a:custGeom>
              <a:avLst/>
              <a:gdLst/>
              <a:ahLst/>
              <a:cxnLst/>
              <a:rect l="l" t="t" r="r" b="b"/>
              <a:pathLst>
                <a:path w="5929630" h="646429">
                  <a:moveTo>
                    <a:pt x="5929376" y="0"/>
                  </a:moveTo>
                  <a:lnTo>
                    <a:pt x="0" y="0"/>
                  </a:lnTo>
                  <a:lnTo>
                    <a:pt x="0" y="646303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294126" y="6230823"/>
            <a:ext cx="57257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Only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character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capitalized.</a:t>
            </a:r>
            <a:r>
              <a:rPr sz="1800" b="1" spc="5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That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only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first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character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full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capitalized.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08273" y="672719"/>
            <a:ext cx="5942330" cy="905510"/>
            <a:chOff x="3208273" y="672719"/>
            <a:chExt cx="5942330" cy="905510"/>
          </a:xfrm>
        </p:grpSpPr>
        <p:sp>
          <p:nvSpPr>
            <p:cNvPr id="3" name="object 3"/>
            <p:cNvSpPr/>
            <p:nvPr/>
          </p:nvSpPr>
          <p:spPr>
            <a:xfrm>
              <a:off x="3214623" y="762000"/>
              <a:ext cx="5929630" cy="809625"/>
            </a:xfrm>
            <a:custGeom>
              <a:avLst/>
              <a:gdLst/>
              <a:ahLst/>
              <a:cxnLst/>
              <a:rect l="l" t="t" r="r" b="b"/>
              <a:pathLst>
                <a:path w="5929630" h="809625">
                  <a:moveTo>
                    <a:pt x="0" y="809625"/>
                  </a:moveTo>
                  <a:lnTo>
                    <a:pt x="5929376" y="809625"/>
                  </a:lnTo>
                  <a:lnTo>
                    <a:pt x="5929376" y="0"/>
                  </a:lnTo>
                  <a:lnTo>
                    <a:pt x="0" y="0"/>
                  </a:lnTo>
                  <a:lnTo>
                    <a:pt x="0" y="809625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14623" y="679069"/>
              <a:ext cx="5929630" cy="892810"/>
            </a:xfrm>
            <a:custGeom>
              <a:avLst/>
              <a:gdLst/>
              <a:ahLst/>
              <a:cxnLst/>
              <a:rect l="l" t="t" r="r" b="b"/>
              <a:pathLst>
                <a:path w="5929630" h="892810">
                  <a:moveTo>
                    <a:pt x="0" y="892555"/>
                  </a:moveTo>
                  <a:lnTo>
                    <a:pt x="5929376" y="892555"/>
                  </a:lnTo>
                  <a:lnTo>
                    <a:pt x="5929376" y="0"/>
                  </a:lnTo>
                  <a:lnTo>
                    <a:pt x="0" y="0"/>
                  </a:lnTo>
                  <a:lnTo>
                    <a:pt x="0" y="892555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366008" y="686257"/>
            <a:ext cx="5625465" cy="8280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title()</a:t>
            </a:r>
            <a:r>
              <a:rPr sz="3200" b="1" spc="-215" dirty="0">
                <a:latin typeface="Calibri"/>
                <a:cs typeface="Calibri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000" b="1" dirty="0">
                <a:latin typeface="Calibri"/>
                <a:cs typeface="Calibri"/>
              </a:rPr>
              <a:t>Converts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first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character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each</a:t>
            </a:r>
            <a:r>
              <a:rPr sz="2000" b="1" spc="-20" dirty="0">
                <a:latin typeface="Calibri"/>
                <a:cs typeface="Calibri"/>
              </a:rPr>
              <a:t> word</a:t>
            </a:r>
            <a:endParaRPr sz="20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70"/>
              </a:spcBef>
            </a:pP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upper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case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49858" y="-87680"/>
            <a:ext cx="72472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none" dirty="0"/>
              <a:t>STRING</a:t>
            </a:r>
            <a:r>
              <a:rPr sz="5400" u="none" spc="-75" dirty="0"/>
              <a:t> </a:t>
            </a:r>
            <a:r>
              <a:rPr sz="5400" u="none" dirty="0"/>
              <a:t>FUNCTION: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title()</a:t>
            </a:r>
            <a:endParaRPr sz="5400"/>
          </a:p>
        </p:txBody>
      </p:sp>
      <p:sp>
        <p:nvSpPr>
          <p:cNvPr id="8" name="object 8"/>
          <p:cNvSpPr/>
          <p:nvPr/>
        </p:nvSpPr>
        <p:spPr>
          <a:xfrm>
            <a:off x="962278" y="688848"/>
            <a:ext cx="5633085" cy="44450"/>
          </a:xfrm>
          <a:custGeom>
            <a:avLst/>
            <a:gdLst/>
            <a:ahLst/>
            <a:cxnLst/>
            <a:rect l="l" t="t" r="r" b="b"/>
            <a:pathLst>
              <a:path w="5633084" h="44450">
                <a:moveTo>
                  <a:pt x="5632704" y="0"/>
                </a:moveTo>
                <a:lnTo>
                  <a:pt x="0" y="0"/>
                </a:lnTo>
                <a:lnTo>
                  <a:pt x="0" y="44196"/>
                </a:lnTo>
                <a:lnTo>
                  <a:pt x="5632704" y="44196"/>
                </a:lnTo>
                <a:lnTo>
                  <a:pt x="5632704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0063" y="734948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32" y="1370863"/>
            <a:ext cx="9135110" cy="5494020"/>
            <a:chOff x="-32" y="1370863"/>
            <a:chExt cx="9135110" cy="5494020"/>
          </a:xfrm>
        </p:grpSpPr>
        <p:sp>
          <p:nvSpPr>
            <p:cNvPr id="11" name="object 11"/>
            <p:cNvSpPr/>
            <p:nvPr/>
          </p:nvSpPr>
          <p:spPr>
            <a:xfrm>
              <a:off x="-32" y="1370863"/>
              <a:ext cx="3072130" cy="5201920"/>
            </a:xfrm>
            <a:custGeom>
              <a:avLst/>
              <a:gdLst/>
              <a:ahLst/>
              <a:cxnLst/>
              <a:rect l="l" t="t" r="r" b="b"/>
              <a:pathLst>
                <a:path w="3072130" h="5201920">
                  <a:moveTo>
                    <a:pt x="3071876" y="0"/>
                  </a:moveTo>
                  <a:lnTo>
                    <a:pt x="0" y="0"/>
                  </a:lnTo>
                  <a:lnTo>
                    <a:pt x="0" y="5201412"/>
                  </a:lnTo>
                  <a:lnTo>
                    <a:pt x="3071876" y="5201412"/>
                  </a:lnTo>
                  <a:lnTo>
                    <a:pt x="3071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5538" y="5791225"/>
              <a:ext cx="5596758" cy="60007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57550" y="5734075"/>
              <a:ext cx="5772150" cy="723900"/>
            </a:xfrm>
            <a:custGeom>
              <a:avLst/>
              <a:gdLst/>
              <a:ahLst/>
              <a:cxnLst/>
              <a:rect l="l" t="t" r="r" b="b"/>
              <a:pathLst>
                <a:path w="5772150" h="723900">
                  <a:moveTo>
                    <a:pt x="0" y="723899"/>
                  </a:moveTo>
                  <a:lnTo>
                    <a:pt x="5772150" y="723899"/>
                  </a:lnTo>
                  <a:lnTo>
                    <a:pt x="5772150" y="0"/>
                  </a:lnTo>
                  <a:lnTo>
                    <a:pt x="0" y="0"/>
                  </a:lnTo>
                  <a:lnTo>
                    <a:pt x="0" y="723899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14623" y="6457909"/>
              <a:ext cx="5913755" cy="400685"/>
            </a:xfrm>
            <a:custGeom>
              <a:avLst/>
              <a:gdLst/>
              <a:ahLst/>
              <a:cxnLst/>
              <a:rect l="l" t="t" r="r" b="b"/>
              <a:pathLst>
                <a:path w="5913755" h="400684">
                  <a:moveTo>
                    <a:pt x="5913501" y="0"/>
                  </a:moveTo>
                  <a:lnTo>
                    <a:pt x="0" y="0"/>
                  </a:lnTo>
                  <a:lnTo>
                    <a:pt x="0" y="400113"/>
                  </a:lnTo>
                  <a:lnTo>
                    <a:pt x="5913501" y="400113"/>
                  </a:lnTo>
                  <a:lnTo>
                    <a:pt x="591350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214623" y="6457909"/>
              <a:ext cx="5913755" cy="400685"/>
            </a:xfrm>
            <a:custGeom>
              <a:avLst/>
              <a:gdLst/>
              <a:ahLst/>
              <a:cxnLst/>
              <a:rect l="l" t="t" r="r" b="b"/>
              <a:pathLst>
                <a:path w="5913755" h="400684">
                  <a:moveTo>
                    <a:pt x="0" y="400113"/>
                  </a:moveTo>
                  <a:lnTo>
                    <a:pt x="5913501" y="400113"/>
                  </a:lnTo>
                  <a:lnTo>
                    <a:pt x="5913501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8739" y="1389126"/>
            <a:ext cx="8912860" cy="5417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65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12700" marR="6964680">
              <a:lnSpc>
                <a:spcPts val="3360"/>
              </a:lnSpc>
              <a:spcBef>
                <a:spcPts val="75"/>
              </a:spcBef>
            </a:pPr>
            <a:r>
              <a:rPr sz="28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295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4270"/>
              </a:lnSpc>
            </a:pPr>
            <a:r>
              <a:rPr sz="3600" b="1" dirty="0">
                <a:solidFill>
                  <a:srgbClr val="FFFF00"/>
                </a:solidFill>
                <a:latin typeface="Calibri"/>
                <a:cs typeface="Calibri"/>
              </a:rPr>
              <a:t>title()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find(),index(),</a:t>
            </a:r>
            <a:r>
              <a:rPr sz="20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endParaRPr sz="2000">
              <a:latin typeface="Calibri"/>
              <a:cs typeface="Calibri"/>
            </a:endParaRPr>
          </a:p>
          <a:p>
            <a:pPr marL="12700" marR="6018530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r>
              <a:rPr sz="20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5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  <a:p>
            <a:pPr marL="3227705">
              <a:lnSpc>
                <a:spcPct val="100000"/>
              </a:lnSpc>
              <a:spcBef>
                <a:spcPts val="204"/>
              </a:spcBef>
            </a:pP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Every</a:t>
            </a:r>
            <a:r>
              <a:rPr sz="20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Calibri"/>
                <a:cs typeface="Calibri"/>
              </a:rPr>
              <a:t>word’s</a:t>
            </a:r>
            <a:r>
              <a:rPr sz="20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first</a:t>
            </a:r>
            <a:r>
              <a:rPr sz="2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character</a:t>
            </a:r>
            <a:r>
              <a:rPr sz="20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20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shown</a:t>
            </a:r>
            <a:r>
              <a:rPr sz="2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20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Capital</a:t>
            </a:r>
            <a:r>
              <a:rPr sz="2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letters.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228975" y="1585925"/>
            <a:ext cx="5901055" cy="4114800"/>
            <a:chOff x="3228975" y="1585925"/>
            <a:chExt cx="5901055" cy="411480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22242" y="1678321"/>
              <a:ext cx="2744930" cy="391238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257550" y="1614500"/>
              <a:ext cx="2898775" cy="4057650"/>
            </a:xfrm>
            <a:custGeom>
              <a:avLst/>
              <a:gdLst/>
              <a:ahLst/>
              <a:cxnLst/>
              <a:rect l="l" t="t" r="r" b="b"/>
              <a:pathLst>
                <a:path w="2898775" h="4057650">
                  <a:moveTo>
                    <a:pt x="0" y="4057650"/>
                  </a:moveTo>
                  <a:lnTo>
                    <a:pt x="2898394" y="4057650"/>
                  </a:lnTo>
                  <a:lnTo>
                    <a:pt x="2898394" y="0"/>
                  </a:lnTo>
                  <a:lnTo>
                    <a:pt x="0" y="0"/>
                  </a:lnTo>
                  <a:lnTo>
                    <a:pt x="0" y="40576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36698" y="1669279"/>
              <a:ext cx="2698152" cy="39480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257925" y="1614500"/>
              <a:ext cx="2843530" cy="4057650"/>
            </a:xfrm>
            <a:custGeom>
              <a:avLst/>
              <a:gdLst/>
              <a:ahLst/>
              <a:cxnLst/>
              <a:rect l="l" t="t" r="r" b="b"/>
              <a:pathLst>
                <a:path w="2843529" h="4057650">
                  <a:moveTo>
                    <a:pt x="0" y="4057650"/>
                  </a:moveTo>
                  <a:lnTo>
                    <a:pt x="2843149" y="4057650"/>
                  </a:lnTo>
                  <a:lnTo>
                    <a:pt x="2843149" y="0"/>
                  </a:lnTo>
                  <a:lnTo>
                    <a:pt x="0" y="0"/>
                  </a:lnTo>
                  <a:lnTo>
                    <a:pt x="0" y="40576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9734" y="-87680"/>
            <a:ext cx="770572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10" dirty="0"/>
              <a:t> </a:t>
            </a:r>
            <a:r>
              <a:rPr sz="5400" spc="-10" dirty="0">
                <a:solidFill>
                  <a:srgbClr val="FFFF00"/>
                </a:solidFill>
              </a:rPr>
              <a:t>count()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-32" y="1225740"/>
            <a:ext cx="3138805" cy="5570855"/>
          </a:xfrm>
          <a:custGeom>
            <a:avLst/>
            <a:gdLst/>
            <a:ahLst/>
            <a:cxnLst/>
            <a:rect l="l" t="t" r="r" b="b"/>
            <a:pathLst>
              <a:path w="3138805" h="5570855">
                <a:moveTo>
                  <a:pt x="3138424" y="0"/>
                </a:moveTo>
                <a:lnTo>
                  <a:pt x="0" y="0"/>
                </a:lnTo>
                <a:lnTo>
                  <a:pt x="0" y="5570728"/>
                </a:lnTo>
                <a:lnTo>
                  <a:pt x="3138424" y="5570728"/>
                </a:lnTo>
                <a:lnTo>
                  <a:pt x="31384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1242136"/>
            <a:ext cx="2940685" cy="5452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709930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2285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4735"/>
              </a:lnSpc>
            </a:pPr>
            <a:r>
              <a:rPr sz="4000" b="1" spc="-10" dirty="0">
                <a:solidFill>
                  <a:srgbClr val="FFFF00"/>
                </a:solidFill>
                <a:latin typeface="Calibri"/>
                <a:cs typeface="Calibri"/>
              </a:rPr>
              <a:t>count()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find(),index(),</a:t>
            </a:r>
            <a:r>
              <a:rPr sz="20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r>
              <a:rPr sz="20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partition(),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rstrip(), replace(),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39660" y="2971400"/>
            <a:ext cx="5774690" cy="3470910"/>
            <a:chOff x="3239660" y="2971400"/>
            <a:chExt cx="5774690" cy="347091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9660" y="2971400"/>
              <a:ext cx="5768668" cy="320887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072251" y="3500501"/>
              <a:ext cx="2857500" cy="929005"/>
            </a:xfrm>
            <a:custGeom>
              <a:avLst/>
              <a:gdLst/>
              <a:ahLst/>
              <a:cxnLst/>
              <a:rect l="l" t="t" r="r" b="b"/>
              <a:pathLst>
                <a:path w="2857500" h="929004">
                  <a:moveTo>
                    <a:pt x="344424" y="0"/>
                  </a:moveTo>
                  <a:lnTo>
                    <a:pt x="0" y="464312"/>
                  </a:lnTo>
                  <a:lnTo>
                    <a:pt x="344424" y="928624"/>
                  </a:lnTo>
                  <a:lnTo>
                    <a:pt x="344424" y="756412"/>
                  </a:lnTo>
                  <a:lnTo>
                    <a:pt x="2857500" y="756412"/>
                  </a:lnTo>
                  <a:lnTo>
                    <a:pt x="2857500" y="172212"/>
                  </a:lnTo>
                  <a:lnTo>
                    <a:pt x="344424" y="172212"/>
                  </a:lnTo>
                  <a:lnTo>
                    <a:pt x="34442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72251" y="3500501"/>
              <a:ext cx="2857500" cy="929005"/>
            </a:xfrm>
            <a:custGeom>
              <a:avLst/>
              <a:gdLst/>
              <a:ahLst/>
              <a:cxnLst/>
              <a:rect l="l" t="t" r="r" b="b"/>
              <a:pathLst>
                <a:path w="2857500" h="929004">
                  <a:moveTo>
                    <a:pt x="2857500" y="172212"/>
                  </a:moveTo>
                  <a:lnTo>
                    <a:pt x="344424" y="172212"/>
                  </a:lnTo>
                  <a:lnTo>
                    <a:pt x="344424" y="0"/>
                  </a:lnTo>
                  <a:lnTo>
                    <a:pt x="0" y="464312"/>
                  </a:lnTo>
                  <a:lnTo>
                    <a:pt x="344424" y="928624"/>
                  </a:lnTo>
                  <a:lnTo>
                    <a:pt x="344424" y="756412"/>
                  </a:lnTo>
                  <a:lnTo>
                    <a:pt x="2857500" y="756412"/>
                  </a:lnTo>
                  <a:lnTo>
                    <a:pt x="2857500" y="172212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86500" y="4357750"/>
              <a:ext cx="2714625" cy="929005"/>
            </a:xfrm>
            <a:custGeom>
              <a:avLst/>
              <a:gdLst/>
              <a:ahLst/>
              <a:cxnLst/>
              <a:rect l="l" t="t" r="r" b="b"/>
              <a:pathLst>
                <a:path w="2714625" h="929004">
                  <a:moveTo>
                    <a:pt x="359409" y="0"/>
                  </a:moveTo>
                  <a:lnTo>
                    <a:pt x="0" y="464312"/>
                  </a:lnTo>
                  <a:lnTo>
                    <a:pt x="359409" y="928624"/>
                  </a:lnTo>
                  <a:lnTo>
                    <a:pt x="359409" y="756412"/>
                  </a:lnTo>
                  <a:lnTo>
                    <a:pt x="2714625" y="756412"/>
                  </a:lnTo>
                  <a:lnTo>
                    <a:pt x="2714625" y="172212"/>
                  </a:lnTo>
                  <a:lnTo>
                    <a:pt x="359409" y="172212"/>
                  </a:lnTo>
                  <a:lnTo>
                    <a:pt x="35940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86500" y="4357750"/>
              <a:ext cx="2714625" cy="929005"/>
            </a:xfrm>
            <a:custGeom>
              <a:avLst/>
              <a:gdLst/>
              <a:ahLst/>
              <a:cxnLst/>
              <a:rect l="l" t="t" r="r" b="b"/>
              <a:pathLst>
                <a:path w="2714625" h="929004">
                  <a:moveTo>
                    <a:pt x="2714625" y="172212"/>
                  </a:moveTo>
                  <a:lnTo>
                    <a:pt x="359409" y="172212"/>
                  </a:lnTo>
                  <a:lnTo>
                    <a:pt x="359409" y="0"/>
                  </a:lnTo>
                  <a:lnTo>
                    <a:pt x="0" y="464312"/>
                  </a:lnTo>
                  <a:lnTo>
                    <a:pt x="359409" y="928624"/>
                  </a:lnTo>
                  <a:lnTo>
                    <a:pt x="359409" y="756412"/>
                  </a:lnTo>
                  <a:lnTo>
                    <a:pt x="2714625" y="756412"/>
                  </a:lnTo>
                  <a:lnTo>
                    <a:pt x="2714625" y="17221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00750" y="5215001"/>
              <a:ext cx="3000375" cy="1214755"/>
            </a:xfrm>
            <a:custGeom>
              <a:avLst/>
              <a:gdLst/>
              <a:ahLst/>
              <a:cxnLst/>
              <a:rect l="l" t="t" r="r" b="b"/>
              <a:pathLst>
                <a:path w="3000375" h="1214754">
                  <a:moveTo>
                    <a:pt x="343662" y="0"/>
                  </a:moveTo>
                  <a:lnTo>
                    <a:pt x="0" y="607174"/>
                  </a:lnTo>
                  <a:lnTo>
                    <a:pt x="343662" y="1214399"/>
                  </a:lnTo>
                  <a:lnTo>
                    <a:pt x="343662" y="1045819"/>
                  </a:lnTo>
                  <a:lnTo>
                    <a:pt x="3000375" y="1045819"/>
                  </a:lnTo>
                  <a:lnTo>
                    <a:pt x="3000375" y="168529"/>
                  </a:lnTo>
                  <a:lnTo>
                    <a:pt x="343662" y="168529"/>
                  </a:lnTo>
                  <a:lnTo>
                    <a:pt x="34366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00750" y="5215001"/>
              <a:ext cx="3000375" cy="1214755"/>
            </a:xfrm>
            <a:custGeom>
              <a:avLst/>
              <a:gdLst/>
              <a:ahLst/>
              <a:cxnLst/>
              <a:rect l="l" t="t" r="r" b="b"/>
              <a:pathLst>
                <a:path w="3000375" h="1214754">
                  <a:moveTo>
                    <a:pt x="3000375" y="168529"/>
                  </a:moveTo>
                  <a:lnTo>
                    <a:pt x="343662" y="168529"/>
                  </a:lnTo>
                  <a:lnTo>
                    <a:pt x="343662" y="0"/>
                  </a:lnTo>
                  <a:lnTo>
                    <a:pt x="0" y="607174"/>
                  </a:lnTo>
                  <a:lnTo>
                    <a:pt x="343662" y="1214399"/>
                  </a:lnTo>
                  <a:lnTo>
                    <a:pt x="343662" y="1045819"/>
                  </a:lnTo>
                  <a:lnTo>
                    <a:pt x="3000375" y="1045819"/>
                  </a:lnTo>
                  <a:lnTo>
                    <a:pt x="3000375" y="16852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00373" y="1214500"/>
            <a:ext cx="5358130" cy="1446530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174625" marR="165100" algn="ctr">
              <a:lnSpc>
                <a:spcPct val="100200"/>
              </a:lnSpc>
              <a:spcBef>
                <a:spcPts val="155"/>
              </a:spcBef>
            </a:pPr>
            <a:r>
              <a:rPr sz="3200" b="1" spc="-10" dirty="0">
                <a:latin typeface="Calibri"/>
                <a:cs typeface="Calibri"/>
              </a:rPr>
              <a:t>count()</a:t>
            </a:r>
            <a:r>
              <a:rPr sz="3200" b="1" spc="-175" dirty="0">
                <a:latin typeface="Calibri"/>
                <a:cs typeface="Calibri"/>
              </a:rPr>
              <a:t> </a:t>
            </a:r>
            <a:r>
              <a:rPr sz="2800" dirty="0">
                <a:latin typeface="Wingdings"/>
                <a:cs typeface="Wingdings"/>
              </a:rPr>
              <a:t>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Returns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number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times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specified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occurs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string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90875" y="2909849"/>
            <a:ext cx="5895975" cy="3395979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45"/>
              </a:spcBef>
            </a:pPr>
            <a:endParaRPr sz="1800">
              <a:latin typeface="Times New Roman"/>
              <a:cs typeface="Times New Roman"/>
            </a:endParaRPr>
          </a:p>
          <a:p>
            <a:pPr marL="3219450" marR="271145" algn="ctr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‘Use’</a:t>
            </a:r>
            <a:r>
              <a:rPr sz="20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occurred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2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times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given</a:t>
            </a:r>
            <a:r>
              <a:rPr sz="1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STR</a:t>
            </a:r>
            <a:endParaRPr sz="2000">
              <a:latin typeface="Calibri"/>
              <a:cs typeface="Calibri"/>
            </a:endParaRPr>
          </a:p>
          <a:p>
            <a:pPr marL="3502660" marR="194945" indent="-62865">
              <a:lnSpc>
                <a:spcPct val="100000"/>
              </a:lnSpc>
              <a:spcBef>
                <a:spcPts val="1950"/>
              </a:spcBef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‘Mask’</a:t>
            </a:r>
            <a:r>
              <a:rPr sz="20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occurred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time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given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STR</a:t>
            </a:r>
            <a:endParaRPr sz="2000">
              <a:latin typeface="Calibri"/>
              <a:cs typeface="Calibri"/>
            </a:endParaRPr>
          </a:p>
          <a:p>
            <a:pPr marL="3237865" marR="259079" algn="ctr">
              <a:lnSpc>
                <a:spcPct val="100000"/>
              </a:lnSpc>
              <a:spcBef>
                <a:spcPts val="1880"/>
              </a:spcBef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‘India’</a:t>
            </a:r>
            <a:r>
              <a:rPr sz="20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there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given</a:t>
            </a:r>
            <a:r>
              <a:rPr sz="18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STR.</a:t>
            </a:r>
            <a:r>
              <a:rPr sz="2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So,</a:t>
            </a:r>
            <a:r>
              <a:rPr sz="20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0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times.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670" y="-87680"/>
            <a:ext cx="72085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10" dirty="0"/>
              <a:t> </a:t>
            </a:r>
            <a:r>
              <a:rPr sz="5400" spc="-10" dirty="0">
                <a:solidFill>
                  <a:srgbClr val="FFFF00"/>
                </a:solidFill>
              </a:rPr>
              <a:t>find()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76200" y="1214374"/>
            <a:ext cx="3067050" cy="470916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1115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24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90805">
              <a:lnSpc>
                <a:spcPts val="2365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90805" marR="1040130">
              <a:lnSpc>
                <a:spcPts val="3360"/>
              </a:lnSpc>
              <a:spcBef>
                <a:spcPts val="80"/>
              </a:spcBef>
            </a:pPr>
            <a:r>
              <a:rPr sz="28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2800">
              <a:latin typeface="Calibri"/>
              <a:cs typeface="Calibri"/>
            </a:endParaRPr>
          </a:p>
          <a:p>
            <a:pPr marL="90805">
              <a:lnSpc>
                <a:spcPts val="206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title(),</a:t>
            </a:r>
            <a:endParaRPr sz="1800">
              <a:latin typeface="Calibri"/>
              <a:cs typeface="Calibri"/>
            </a:endParaRPr>
          </a:p>
          <a:p>
            <a:pPr marL="90805">
              <a:lnSpc>
                <a:spcPts val="4265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1800" spc="1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alibri"/>
                <a:cs typeface="Calibri"/>
              </a:rPr>
              <a:t>find()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90805" marR="240029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18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18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18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r>
              <a:rPr sz="1800" spc="-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isspace(),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18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isalpha(),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isalnum(),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endParaRPr sz="1800">
              <a:latin typeface="Calibri"/>
              <a:cs typeface="Calibri"/>
            </a:endParaRPr>
          </a:p>
          <a:p>
            <a:pPr marL="90805" marR="146685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rstrip(),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18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endswith(),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18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57550" y="2071751"/>
            <a:ext cx="5843905" cy="3672204"/>
            <a:chOff x="3257550" y="2071751"/>
            <a:chExt cx="5843905" cy="367220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8448" y="2071751"/>
              <a:ext cx="5638800" cy="14548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33750" y="3674611"/>
              <a:ext cx="2790825" cy="200233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286125" y="2143137"/>
              <a:ext cx="5786755" cy="3571875"/>
            </a:xfrm>
            <a:custGeom>
              <a:avLst/>
              <a:gdLst/>
              <a:ahLst/>
              <a:cxnLst/>
              <a:rect l="l" t="t" r="r" b="b"/>
              <a:pathLst>
                <a:path w="5786755" h="3571875">
                  <a:moveTo>
                    <a:pt x="0" y="3571875"/>
                  </a:moveTo>
                  <a:lnTo>
                    <a:pt x="5786501" y="3571875"/>
                  </a:lnTo>
                  <a:lnTo>
                    <a:pt x="5786501" y="0"/>
                  </a:lnTo>
                  <a:lnTo>
                    <a:pt x="0" y="0"/>
                  </a:lnTo>
                  <a:lnTo>
                    <a:pt x="0" y="35718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15000" y="2928975"/>
            <a:ext cx="3211195" cy="462280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1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Substr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‘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use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’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found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86500" y="3571938"/>
            <a:ext cx="2571750" cy="584835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txBody>
          <a:bodyPr vert="horz" wrap="square" lIns="0" tIns="27939" rIns="0" bIns="0" rtlCol="0">
            <a:spAutoFit/>
          </a:bodyPr>
          <a:lstStyle/>
          <a:p>
            <a:pPr marL="92075" marR="217170">
              <a:lnSpc>
                <a:spcPct val="101299"/>
              </a:lnSpc>
              <a:spcBef>
                <a:spcPts val="219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Substr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‘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use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’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found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index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15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between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no.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30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86500" y="4214812"/>
            <a:ext cx="2571750" cy="584835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0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Substr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‘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use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’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found</a:t>
            </a:r>
            <a:r>
              <a:rPr sz="1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endParaRPr sz="14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2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15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between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no.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30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15126" y="4843360"/>
            <a:ext cx="2786380" cy="800735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2075" marR="154940">
              <a:lnSpc>
                <a:spcPct val="100600"/>
              </a:lnSpc>
              <a:spcBef>
                <a:spcPts val="23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Substr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‘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use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’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found</a:t>
            </a:r>
            <a:r>
              <a:rPr sz="1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at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between</a:t>
            </a:r>
            <a:r>
              <a:rPr sz="14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no.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10.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So, -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1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returned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when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found.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0" y="5994412"/>
          <a:ext cx="9163664" cy="7410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665"/>
                <a:gridCol w="240665"/>
                <a:gridCol w="240664"/>
                <a:gridCol w="240665"/>
                <a:gridCol w="240665"/>
                <a:gridCol w="240665"/>
                <a:gridCol w="240665"/>
                <a:gridCol w="240664"/>
                <a:gridCol w="240664"/>
                <a:gridCol w="240664"/>
                <a:gridCol w="240664"/>
                <a:gridCol w="240664"/>
                <a:gridCol w="240664"/>
                <a:gridCol w="240665"/>
                <a:gridCol w="240664"/>
                <a:gridCol w="240664"/>
                <a:gridCol w="240664"/>
                <a:gridCol w="240664"/>
                <a:gridCol w="240664"/>
                <a:gridCol w="240664"/>
                <a:gridCol w="240664"/>
                <a:gridCol w="240664"/>
                <a:gridCol w="240664"/>
                <a:gridCol w="240664"/>
                <a:gridCol w="240664"/>
                <a:gridCol w="240664"/>
                <a:gridCol w="240664"/>
                <a:gridCol w="240664"/>
                <a:gridCol w="240665"/>
                <a:gridCol w="240665"/>
                <a:gridCol w="240665"/>
                <a:gridCol w="240665"/>
                <a:gridCol w="240665"/>
                <a:gridCol w="240665"/>
                <a:gridCol w="259080"/>
                <a:gridCol w="240665"/>
                <a:gridCol w="240665"/>
                <a:gridCol w="240665"/>
              </a:tblGrid>
              <a:tr h="370205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6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7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6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7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6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7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0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075" marR="1206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6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FFFFFF"/>
                          </a:solidFill>
                          <a:latin typeface="Comic Sans MS"/>
                          <a:cs typeface="Comic Sans MS"/>
                        </a:rPr>
                        <a:t>7</a:t>
                      </a:r>
                      <a:endParaRPr sz="90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826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u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254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826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h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w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h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,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u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,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u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0" dirty="0">
                          <a:latin typeface="Calibri"/>
                          <a:cs typeface="Calibri"/>
                        </a:rPr>
                        <a:t>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grpSp>
        <p:nvGrpSpPr>
          <p:cNvPr id="15" name="object 15"/>
          <p:cNvGrpSpPr/>
          <p:nvPr/>
        </p:nvGrpSpPr>
        <p:grpSpPr>
          <a:xfrm>
            <a:off x="3279775" y="850887"/>
            <a:ext cx="5870575" cy="1275080"/>
            <a:chOff x="3279775" y="850887"/>
            <a:chExt cx="5870575" cy="1275080"/>
          </a:xfrm>
        </p:grpSpPr>
        <p:sp>
          <p:nvSpPr>
            <p:cNvPr id="16" name="object 16"/>
            <p:cNvSpPr/>
            <p:nvPr/>
          </p:nvSpPr>
          <p:spPr>
            <a:xfrm>
              <a:off x="3286125" y="857237"/>
              <a:ext cx="5857875" cy="1262380"/>
            </a:xfrm>
            <a:custGeom>
              <a:avLst/>
              <a:gdLst/>
              <a:ahLst/>
              <a:cxnLst/>
              <a:rect l="l" t="t" r="r" b="b"/>
              <a:pathLst>
                <a:path w="5857875" h="1262380">
                  <a:moveTo>
                    <a:pt x="5857875" y="0"/>
                  </a:moveTo>
                  <a:lnTo>
                    <a:pt x="0" y="0"/>
                  </a:lnTo>
                  <a:lnTo>
                    <a:pt x="0" y="1261884"/>
                  </a:lnTo>
                  <a:lnTo>
                    <a:pt x="5857875" y="1261884"/>
                  </a:lnTo>
                  <a:lnTo>
                    <a:pt x="5857875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86125" y="857237"/>
              <a:ext cx="5857875" cy="1262380"/>
            </a:xfrm>
            <a:custGeom>
              <a:avLst/>
              <a:gdLst/>
              <a:ahLst/>
              <a:cxnLst/>
              <a:rect l="l" t="t" r="r" b="b"/>
              <a:pathLst>
                <a:path w="5857875" h="1262380">
                  <a:moveTo>
                    <a:pt x="0" y="1261884"/>
                  </a:moveTo>
                  <a:lnTo>
                    <a:pt x="5857875" y="1261884"/>
                  </a:lnTo>
                  <a:lnTo>
                    <a:pt x="5857875" y="0"/>
                  </a:lnTo>
                  <a:lnTo>
                    <a:pt x="0" y="0"/>
                  </a:lnTo>
                  <a:lnTo>
                    <a:pt x="0" y="1261884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92475" y="863587"/>
            <a:ext cx="5774055" cy="1250315"/>
          </a:xfrm>
          <a:prstGeom prst="rect">
            <a:avLst/>
          </a:prstGeom>
          <a:solidFill>
            <a:srgbClr val="F9C090"/>
          </a:solidFill>
        </p:spPr>
        <p:txBody>
          <a:bodyPr vert="horz" wrap="square" lIns="0" tIns="13970" rIns="0" bIns="0" rtlCol="0">
            <a:spAutoFit/>
          </a:bodyPr>
          <a:lstStyle/>
          <a:p>
            <a:pPr marL="224790" marR="143510" algn="ctr">
              <a:lnSpc>
                <a:spcPct val="100499"/>
              </a:lnSpc>
              <a:spcBef>
                <a:spcPts val="110"/>
              </a:spcBef>
            </a:pPr>
            <a:r>
              <a:rPr sz="2800" b="1" spc="-10" dirty="0">
                <a:latin typeface="Calibri"/>
                <a:cs typeface="Calibri"/>
              </a:rPr>
              <a:t>find()</a:t>
            </a:r>
            <a:r>
              <a:rPr sz="2800" b="1" spc="-135" dirty="0">
                <a:latin typeface="Calibri"/>
                <a:cs typeface="Calibri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Searches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specified </a:t>
            </a:r>
            <a:r>
              <a:rPr sz="2400" dirty="0">
                <a:latin typeface="Calibri"/>
                <a:cs typeface="Calibri"/>
              </a:rPr>
              <a:t>value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returns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position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where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it </a:t>
            </a:r>
            <a:r>
              <a:rPr sz="2400" dirty="0">
                <a:latin typeface="Calibri"/>
                <a:cs typeface="Calibri"/>
              </a:rPr>
              <a:t>was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found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1738" y="-87680"/>
            <a:ext cx="76403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10" dirty="0"/>
              <a:t> </a:t>
            </a:r>
            <a:r>
              <a:rPr sz="5400" spc="-10" dirty="0">
                <a:solidFill>
                  <a:srgbClr val="FFFF00"/>
                </a:solidFill>
              </a:rPr>
              <a:t>index()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76200" y="1225651"/>
            <a:ext cx="3138805" cy="5509260"/>
          </a:xfrm>
          <a:custGeom>
            <a:avLst/>
            <a:gdLst/>
            <a:ahLst/>
            <a:cxnLst/>
            <a:rect l="l" t="t" r="r" b="b"/>
            <a:pathLst>
              <a:path w="3138805" h="5509259">
                <a:moveTo>
                  <a:pt x="3138424" y="0"/>
                </a:moveTo>
                <a:lnTo>
                  <a:pt x="0" y="0"/>
                </a:lnTo>
                <a:lnTo>
                  <a:pt x="0" y="5509260"/>
                </a:lnTo>
                <a:lnTo>
                  <a:pt x="3138424" y="5509260"/>
                </a:lnTo>
                <a:lnTo>
                  <a:pt x="31384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4939" y="1242136"/>
            <a:ext cx="2940685" cy="539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709930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455295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4140"/>
              </a:lnSpc>
            </a:pPr>
            <a:r>
              <a:rPr sz="3600" b="1" spc="-10" dirty="0">
                <a:solidFill>
                  <a:srgbClr val="FFFF00"/>
                </a:solidFill>
                <a:latin typeface="Calibri"/>
                <a:cs typeface="Calibri"/>
              </a:rPr>
              <a:t>index()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r>
              <a:rPr sz="20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partition(),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rstrip(), replace(),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28975" y="850900"/>
            <a:ext cx="5901055" cy="5850255"/>
            <a:chOff x="3228975" y="850900"/>
            <a:chExt cx="5901055" cy="585025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5597" y="2423813"/>
              <a:ext cx="5727555" cy="419335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257550" y="2328887"/>
              <a:ext cx="5843905" cy="4343400"/>
            </a:xfrm>
            <a:custGeom>
              <a:avLst/>
              <a:gdLst/>
              <a:ahLst/>
              <a:cxnLst/>
              <a:rect l="l" t="t" r="r" b="b"/>
              <a:pathLst>
                <a:path w="5843905" h="4343400">
                  <a:moveTo>
                    <a:pt x="0" y="4343400"/>
                  </a:moveTo>
                  <a:lnTo>
                    <a:pt x="5843651" y="4343400"/>
                  </a:lnTo>
                  <a:lnTo>
                    <a:pt x="5843651" y="0"/>
                  </a:lnTo>
                  <a:lnTo>
                    <a:pt x="0" y="0"/>
                  </a:lnTo>
                  <a:lnTo>
                    <a:pt x="0" y="43434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57498" y="857250"/>
              <a:ext cx="5643880" cy="1446530"/>
            </a:xfrm>
            <a:custGeom>
              <a:avLst/>
              <a:gdLst/>
              <a:ahLst/>
              <a:cxnLst/>
              <a:rect l="l" t="t" r="r" b="b"/>
              <a:pathLst>
                <a:path w="5643880" h="1446530">
                  <a:moveTo>
                    <a:pt x="5643626" y="0"/>
                  </a:moveTo>
                  <a:lnTo>
                    <a:pt x="0" y="0"/>
                  </a:lnTo>
                  <a:lnTo>
                    <a:pt x="0" y="1446529"/>
                  </a:lnTo>
                  <a:lnTo>
                    <a:pt x="5643626" y="1446529"/>
                  </a:lnTo>
                  <a:lnTo>
                    <a:pt x="5643626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57498" y="857250"/>
              <a:ext cx="5643880" cy="1446530"/>
            </a:xfrm>
            <a:custGeom>
              <a:avLst/>
              <a:gdLst/>
              <a:ahLst/>
              <a:cxnLst/>
              <a:rect l="l" t="t" r="r" b="b"/>
              <a:pathLst>
                <a:path w="5643880" h="1446530">
                  <a:moveTo>
                    <a:pt x="0" y="1446529"/>
                  </a:moveTo>
                  <a:lnTo>
                    <a:pt x="5643626" y="1446529"/>
                  </a:lnTo>
                  <a:lnTo>
                    <a:pt x="5643626" y="0"/>
                  </a:lnTo>
                  <a:lnTo>
                    <a:pt x="0" y="0"/>
                  </a:lnTo>
                  <a:lnTo>
                    <a:pt x="0" y="1446529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623309" y="864488"/>
            <a:ext cx="5113020" cy="13696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200"/>
              </a:lnSpc>
              <a:spcBef>
                <a:spcPts val="95"/>
              </a:spcBef>
            </a:pPr>
            <a:r>
              <a:rPr sz="3200" b="1" spc="-10" dirty="0">
                <a:latin typeface="Calibri"/>
                <a:cs typeface="Calibri"/>
              </a:rPr>
              <a:t>index()</a:t>
            </a:r>
            <a:r>
              <a:rPr sz="3200" b="1" spc="-170" dirty="0">
                <a:latin typeface="Calibri"/>
                <a:cs typeface="Calibri"/>
              </a:rPr>
              <a:t> </a:t>
            </a:r>
            <a:r>
              <a:rPr sz="2800" dirty="0">
                <a:latin typeface="Wingdings"/>
                <a:cs typeface="Wingdings"/>
              </a:rPr>
              <a:t></a:t>
            </a:r>
            <a:r>
              <a:rPr sz="2800" dirty="0">
                <a:latin typeface="Calibri"/>
                <a:cs typeface="Calibri"/>
              </a:rPr>
              <a:t>Searches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string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a </a:t>
            </a:r>
            <a:r>
              <a:rPr sz="2800" dirty="0">
                <a:latin typeface="Calibri"/>
                <a:cs typeface="Calibri"/>
              </a:rPr>
              <a:t>specified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returns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position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where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was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found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31215" y="1877574"/>
            <a:ext cx="5012690" cy="615553"/>
          </a:xfrm>
          <a:prstGeom prst="rect">
            <a:avLst/>
          </a:prstGeom>
          <a:solidFill>
            <a:srgbClr val="EDEBE0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4750"/>
              </a:lnSpc>
            </a:pPr>
            <a:r>
              <a:rPr sz="4000" b="1" u="sng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XI</a:t>
            </a:r>
            <a:r>
              <a:rPr sz="4000" b="1" u="sng" spc="-1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CS 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15438" y="1066761"/>
            <a:ext cx="4028440" cy="831215"/>
          </a:xfrm>
          <a:custGeom>
            <a:avLst/>
            <a:gdLst/>
            <a:ahLst/>
            <a:cxnLst/>
            <a:rect l="l" t="t" r="r" b="b"/>
            <a:pathLst>
              <a:path w="4028440" h="831214">
                <a:moveTo>
                  <a:pt x="4028313" y="0"/>
                </a:moveTo>
                <a:lnTo>
                  <a:pt x="0" y="0"/>
                </a:lnTo>
                <a:lnTo>
                  <a:pt x="0" y="830999"/>
                </a:lnTo>
                <a:lnTo>
                  <a:pt x="4028313" y="830999"/>
                </a:lnTo>
                <a:lnTo>
                  <a:pt x="40283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15438" y="1060450"/>
            <a:ext cx="40284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sz="4800" spc="-30" dirty="0"/>
              <a:t>STRING</a:t>
            </a:r>
            <a:r>
              <a:rPr sz="4800" spc="-275" dirty="0"/>
              <a:t> </a:t>
            </a:r>
            <a:r>
              <a:rPr sz="3600" dirty="0"/>
              <a:t>in</a:t>
            </a:r>
            <a:r>
              <a:rPr sz="3600" spc="15" dirty="0"/>
              <a:t> </a:t>
            </a:r>
            <a:r>
              <a:rPr sz="3600" spc="-10" dirty="0"/>
              <a:t>Python</a:t>
            </a:r>
            <a:endParaRPr sz="3600"/>
          </a:p>
        </p:txBody>
      </p:sp>
      <p:grpSp>
        <p:nvGrpSpPr>
          <p:cNvPr id="6" name="object 6"/>
          <p:cNvGrpSpPr/>
          <p:nvPr/>
        </p:nvGrpSpPr>
        <p:grpSpPr>
          <a:xfrm>
            <a:off x="1358900" y="0"/>
            <a:ext cx="6578600" cy="1245235"/>
            <a:chOff x="1358900" y="0"/>
            <a:chExt cx="6578600" cy="1245235"/>
          </a:xfrm>
        </p:grpSpPr>
        <p:sp>
          <p:nvSpPr>
            <p:cNvPr id="7" name="object 7"/>
            <p:cNvSpPr/>
            <p:nvPr/>
          </p:nvSpPr>
          <p:spPr>
            <a:xfrm>
              <a:off x="1371600" y="76200"/>
              <a:ext cx="6553200" cy="1148080"/>
            </a:xfrm>
            <a:custGeom>
              <a:avLst/>
              <a:gdLst/>
              <a:ahLst/>
              <a:cxnLst/>
              <a:rect l="l" t="t" r="r" b="b"/>
              <a:pathLst>
                <a:path w="6553200" h="1148080">
                  <a:moveTo>
                    <a:pt x="6361938" y="0"/>
                  </a:moveTo>
                  <a:lnTo>
                    <a:pt x="191262" y="0"/>
                  </a:lnTo>
                  <a:lnTo>
                    <a:pt x="147397" y="5049"/>
                  </a:lnTo>
                  <a:lnTo>
                    <a:pt x="107135" y="19434"/>
                  </a:lnTo>
                  <a:lnTo>
                    <a:pt x="71623" y="42007"/>
                  </a:lnTo>
                  <a:lnTo>
                    <a:pt x="42007" y="71623"/>
                  </a:lnTo>
                  <a:lnTo>
                    <a:pt x="19434" y="107135"/>
                  </a:lnTo>
                  <a:lnTo>
                    <a:pt x="5049" y="147397"/>
                  </a:lnTo>
                  <a:lnTo>
                    <a:pt x="0" y="191261"/>
                  </a:lnTo>
                  <a:lnTo>
                    <a:pt x="0" y="956437"/>
                  </a:lnTo>
                  <a:lnTo>
                    <a:pt x="5049" y="1000309"/>
                  </a:lnTo>
                  <a:lnTo>
                    <a:pt x="19434" y="1040588"/>
                  </a:lnTo>
                  <a:lnTo>
                    <a:pt x="42007" y="1076125"/>
                  </a:lnTo>
                  <a:lnTo>
                    <a:pt x="71623" y="1105768"/>
                  </a:lnTo>
                  <a:lnTo>
                    <a:pt x="107135" y="1128366"/>
                  </a:lnTo>
                  <a:lnTo>
                    <a:pt x="147397" y="1142769"/>
                  </a:lnTo>
                  <a:lnTo>
                    <a:pt x="191262" y="1147826"/>
                  </a:lnTo>
                  <a:lnTo>
                    <a:pt x="6361938" y="1147826"/>
                  </a:lnTo>
                  <a:lnTo>
                    <a:pt x="6405802" y="1142769"/>
                  </a:lnTo>
                  <a:lnTo>
                    <a:pt x="6446064" y="1128366"/>
                  </a:lnTo>
                  <a:lnTo>
                    <a:pt x="6481576" y="1105768"/>
                  </a:lnTo>
                  <a:lnTo>
                    <a:pt x="6511192" y="1076125"/>
                  </a:lnTo>
                  <a:lnTo>
                    <a:pt x="6533765" y="1040588"/>
                  </a:lnTo>
                  <a:lnTo>
                    <a:pt x="6548150" y="1000309"/>
                  </a:lnTo>
                  <a:lnTo>
                    <a:pt x="6553200" y="956437"/>
                  </a:lnTo>
                  <a:lnTo>
                    <a:pt x="6553200" y="191261"/>
                  </a:lnTo>
                  <a:lnTo>
                    <a:pt x="6548150" y="147397"/>
                  </a:lnTo>
                  <a:lnTo>
                    <a:pt x="6533765" y="107135"/>
                  </a:lnTo>
                  <a:lnTo>
                    <a:pt x="6511192" y="71623"/>
                  </a:lnTo>
                  <a:lnTo>
                    <a:pt x="6481576" y="42007"/>
                  </a:lnTo>
                  <a:lnTo>
                    <a:pt x="6446064" y="19434"/>
                  </a:lnTo>
                  <a:lnTo>
                    <a:pt x="6405802" y="5049"/>
                  </a:lnTo>
                  <a:lnTo>
                    <a:pt x="63619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71600" y="76200"/>
              <a:ext cx="6553200" cy="1148080"/>
            </a:xfrm>
            <a:custGeom>
              <a:avLst/>
              <a:gdLst/>
              <a:ahLst/>
              <a:cxnLst/>
              <a:rect l="l" t="t" r="r" b="b"/>
              <a:pathLst>
                <a:path w="6553200" h="1148080">
                  <a:moveTo>
                    <a:pt x="0" y="191261"/>
                  </a:moveTo>
                  <a:lnTo>
                    <a:pt x="5049" y="147397"/>
                  </a:lnTo>
                  <a:lnTo>
                    <a:pt x="19434" y="107135"/>
                  </a:lnTo>
                  <a:lnTo>
                    <a:pt x="42007" y="71623"/>
                  </a:lnTo>
                  <a:lnTo>
                    <a:pt x="71623" y="42007"/>
                  </a:lnTo>
                  <a:lnTo>
                    <a:pt x="107135" y="19434"/>
                  </a:lnTo>
                  <a:lnTo>
                    <a:pt x="147397" y="5049"/>
                  </a:lnTo>
                  <a:lnTo>
                    <a:pt x="191262" y="0"/>
                  </a:lnTo>
                  <a:lnTo>
                    <a:pt x="6361938" y="0"/>
                  </a:lnTo>
                  <a:lnTo>
                    <a:pt x="6405802" y="5049"/>
                  </a:lnTo>
                  <a:lnTo>
                    <a:pt x="6446064" y="19434"/>
                  </a:lnTo>
                  <a:lnTo>
                    <a:pt x="6481576" y="42007"/>
                  </a:lnTo>
                  <a:lnTo>
                    <a:pt x="6511192" y="71623"/>
                  </a:lnTo>
                  <a:lnTo>
                    <a:pt x="6533765" y="107135"/>
                  </a:lnTo>
                  <a:lnTo>
                    <a:pt x="6548150" y="147397"/>
                  </a:lnTo>
                  <a:lnTo>
                    <a:pt x="6553200" y="191261"/>
                  </a:lnTo>
                  <a:lnTo>
                    <a:pt x="6553200" y="956437"/>
                  </a:lnTo>
                  <a:lnTo>
                    <a:pt x="6548150" y="1000309"/>
                  </a:lnTo>
                  <a:lnTo>
                    <a:pt x="6533765" y="1040588"/>
                  </a:lnTo>
                  <a:lnTo>
                    <a:pt x="6511192" y="1076125"/>
                  </a:lnTo>
                  <a:lnTo>
                    <a:pt x="6481576" y="1105768"/>
                  </a:lnTo>
                  <a:lnTo>
                    <a:pt x="6446064" y="1128366"/>
                  </a:lnTo>
                  <a:lnTo>
                    <a:pt x="6405802" y="1142769"/>
                  </a:lnTo>
                  <a:lnTo>
                    <a:pt x="6361938" y="1147826"/>
                  </a:lnTo>
                  <a:lnTo>
                    <a:pt x="191262" y="1147826"/>
                  </a:lnTo>
                  <a:lnTo>
                    <a:pt x="147397" y="1142769"/>
                  </a:lnTo>
                  <a:lnTo>
                    <a:pt x="107135" y="1128366"/>
                  </a:lnTo>
                  <a:lnTo>
                    <a:pt x="71623" y="1105768"/>
                  </a:lnTo>
                  <a:lnTo>
                    <a:pt x="42007" y="1076125"/>
                  </a:lnTo>
                  <a:lnTo>
                    <a:pt x="19434" y="1040588"/>
                  </a:lnTo>
                  <a:lnTo>
                    <a:pt x="5049" y="1000309"/>
                  </a:lnTo>
                  <a:lnTo>
                    <a:pt x="0" y="956437"/>
                  </a:lnTo>
                  <a:lnTo>
                    <a:pt x="0" y="191261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9232" y="0"/>
              <a:ext cx="3332988" cy="6964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0504" y="583691"/>
              <a:ext cx="2808731" cy="1188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34767" y="504444"/>
              <a:ext cx="992124" cy="74066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16352" y="696468"/>
              <a:ext cx="3806952" cy="5379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14871" y="688848"/>
              <a:ext cx="679703" cy="5455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06039" y="1114044"/>
              <a:ext cx="4137660" cy="10515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605785" y="65913"/>
            <a:ext cx="40709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b="1" u="sng" spc="55" dirty="0">
                <a:solidFill>
                  <a:srgbClr val="F1DCDB"/>
                </a:solidFill>
                <a:uFill>
                  <a:solidFill>
                    <a:srgbClr val="F1DCDB"/>
                  </a:solidFill>
                </a:uFill>
                <a:latin typeface="Comic Sans MS"/>
                <a:cs typeface="Comic Sans MS"/>
              </a:rPr>
              <a:t>CONTENTS</a:t>
            </a:r>
            <a:endParaRPr sz="36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</a:pPr>
            <a:r>
              <a:rPr sz="3600" b="1" dirty="0">
                <a:solidFill>
                  <a:srgbClr val="F1DCDB"/>
                </a:solidFill>
                <a:latin typeface="Comic Sans MS"/>
                <a:cs typeface="Comic Sans MS"/>
              </a:rPr>
              <a:t>(</a:t>
            </a:r>
            <a:r>
              <a:rPr sz="3600" b="1" spc="185" dirty="0">
                <a:solidFill>
                  <a:srgbClr val="F1DCDB"/>
                </a:solidFill>
                <a:latin typeface="Comic Sans MS"/>
                <a:cs typeface="Comic Sans MS"/>
              </a:rPr>
              <a:t> </a:t>
            </a:r>
            <a:r>
              <a:rPr sz="2400" b="1" spc="70" dirty="0">
                <a:solidFill>
                  <a:srgbClr val="F1DCDB"/>
                </a:solidFill>
                <a:latin typeface="Comic Sans MS"/>
                <a:cs typeface="Comic Sans MS"/>
              </a:rPr>
              <a:t>Learning</a:t>
            </a:r>
            <a:r>
              <a:rPr sz="2400" b="1" spc="250" dirty="0">
                <a:solidFill>
                  <a:srgbClr val="F1DCDB"/>
                </a:solidFill>
                <a:latin typeface="Comic Sans MS"/>
                <a:cs typeface="Comic Sans MS"/>
              </a:rPr>
              <a:t> </a:t>
            </a:r>
            <a:r>
              <a:rPr sz="2400" b="1" spc="70" dirty="0">
                <a:solidFill>
                  <a:srgbClr val="F1DCDB"/>
                </a:solidFill>
                <a:latin typeface="Comic Sans MS"/>
                <a:cs typeface="Comic Sans MS"/>
              </a:rPr>
              <a:t>Outcomes</a:t>
            </a:r>
            <a:r>
              <a:rPr sz="2400" b="1" spc="204" dirty="0">
                <a:solidFill>
                  <a:srgbClr val="F1DCDB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F1DCDB"/>
                </a:solidFill>
                <a:latin typeface="Comic Sans MS"/>
                <a:cs typeface="Comic Sans MS"/>
              </a:rPr>
              <a:t>)</a:t>
            </a:r>
            <a:r>
              <a:rPr sz="2400" b="1" spc="260" dirty="0">
                <a:solidFill>
                  <a:srgbClr val="F1DCDB"/>
                </a:solidFill>
                <a:latin typeface="Comic Sans MS"/>
                <a:cs typeface="Comic Sans MS"/>
              </a:rPr>
              <a:t> </a:t>
            </a:r>
            <a:r>
              <a:rPr sz="2400" spc="-50" dirty="0">
                <a:solidFill>
                  <a:srgbClr val="F1DCDB"/>
                </a:solidFill>
                <a:latin typeface="Wingdings"/>
                <a:cs typeface="Wingdings"/>
              </a:rPr>
              <a:t></a:t>
            </a:r>
            <a:endParaRPr sz="2400">
              <a:latin typeface="Wingdings"/>
              <a:cs typeface="Wingding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618104" y="152400"/>
            <a:ext cx="5306695" cy="1000760"/>
            <a:chOff x="2618104" y="152400"/>
            <a:chExt cx="5306695" cy="1000760"/>
          </a:xfrm>
        </p:grpSpPr>
        <p:sp>
          <p:nvSpPr>
            <p:cNvPr id="17" name="object 17"/>
            <p:cNvSpPr/>
            <p:nvPr/>
          </p:nvSpPr>
          <p:spPr>
            <a:xfrm>
              <a:off x="2618104" y="1127125"/>
              <a:ext cx="4058920" cy="26034"/>
            </a:xfrm>
            <a:custGeom>
              <a:avLst/>
              <a:gdLst/>
              <a:ahLst/>
              <a:cxnLst/>
              <a:rect l="l" t="t" r="r" b="b"/>
              <a:pathLst>
                <a:path w="4058920" h="26034">
                  <a:moveTo>
                    <a:pt x="4058412" y="0"/>
                  </a:moveTo>
                  <a:lnTo>
                    <a:pt x="0" y="0"/>
                  </a:lnTo>
                  <a:lnTo>
                    <a:pt x="0" y="25908"/>
                  </a:lnTo>
                  <a:lnTo>
                    <a:pt x="4058412" y="25908"/>
                  </a:lnTo>
                  <a:lnTo>
                    <a:pt x="4058412" y="0"/>
                  </a:lnTo>
                  <a:close/>
                </a:path>
              </a:pathLst>
            </a:custGeom>
            <a:solidFill>
              <a:srgbClr val="F1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2200" y="152400"/>
              <a:ext cx="1752600" cy="45720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78916" y="2478100"/>
            <a:ext cx="7712709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Introduction</a:t>
            </a:r>
            <a:r>
              <a:rPr sz="24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r>
              <a:rPr sz="24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Definition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String,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Creation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String,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Traversal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of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1998980">
              <a:lnSpc>
                <a:spcPct val="100000"/>
              </a:lnSpc>
            </a:pP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Operations</a:t>
            </a:r>
            <a:r>
              <a:rPr sz="24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String</a:t>
            </a:r>
            <a:r>
              <a:rPr sz="24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concatenation/joining, </a:t>
            </a:r>
            <a:r>
              <a:rPr sz="2400" spc="-20" dirty="0">
                <a:latin typeface="Calibri"/>
                <a:cs typeface="Calibri"/>
              </a:rPr>
              <a:t>repetition/replication,</a:t>
            </a:r>
            <a:r>
              <a:rPr sz="2400" spc="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membership;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Functions/methods–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len(),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capitalize(),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title(),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upper(),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lower(),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count(),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find(),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index(),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isalnum(),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islower(),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isupper(),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isspace(),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isalpha(),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isdigit(),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split(),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partition(),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strip(),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lstrip(),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rstrip(),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replace();</a:t>
            </a:r>
            <a:endParaRPr sz="2400">
              <a:latin typeface="Calibri"/>
              <a:cs typeface="Calibri"/>
            </a:endParaRPr>
          </a:p>
          <a:p>
            <a:pPr marL="12700" marR="2507615">
              <a:lnSpc>
                <a:spcPct val="100000"/>
              </a:lnSpc>
            </a:pP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Extra</a:t>
            </a:r>
            <a:r>
              <a:rPr sz="2400" b="1" i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Functions</a:t>
            </a:r>
            <a:r>
              <a:rPr sz="2400" b="1" i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sz="2400" b="1" i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400" b="1" i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400" b="1" i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curriculum: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startswith(),</a:t>
            </a:r>
            <a:r>
              <a:rPr sz="2400" i="1" spc="-9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endswith(),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join(),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swapcase()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String</a:t>
            </a:r>
            <a:r>
              <a:rPr sz="24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slicing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EXTRA</a:t>
            </a:r>
            <a:r>
              <a:rPr sz="24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PROGRAMS</a:t>
            </a:r>
            <a:r>
              <a:rPr sz="24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STRING: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Palindrome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of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2853" y="-87680"/>
            <a:ext cx="77806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upper()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76200" y="1225689"/>
            <a:ext cx="3067050" cy="5447665"/>
          </a:xfrm>
          <a:custGeom>
            <a:avLst/>
            <a:gdLst/>
            <a:ahLst/>
            <a:cxnLst/>
            <a:rect l="l" t="t" r="r" b="b"/>
            <a:pathLst>
              <a:path w="3067050" h="5447665">
                <a:moveTo>
                  <a:pt x="3067050" y="0"/>
                </a:moveTo>
                <a:lnTo>
                  <a:pt x="0" y="0"/>
                </a:lnTo>
                <a:lnTo>
                  <a:pt x="0" y="5447665"/>
                </a:lnTo>
                <a:lnTo>
                  <a:pt x="3067050" y="5447665"/>
                </a:lnTo>
                <a:lnTo>
                  <a:pt x="30670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4939" y="1242136"/>
            <a:ext cx="2899410" cy="533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668655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414020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369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upper()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7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5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86125" y="857211"/>
            <a:ext cx="5786755" cy="1016000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4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upper()</a:t>
            </a:r>
            <a:r>
              <a:rPr sz="4000" b="1" u="sng" spc="-2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600" u="sng" spc="-50" dirty="0">
                <a:uFill>
                  <a:solidFill>
                    <a:srgbClr val="000000"/>
                  </a:solidFill>
                </a:uFill>
                <a:latin typeface="Wingdings"/>
                <a:cs typeface="Wingdings"/>
              </a:rPr>
              <a:t></a:t>
            </a:r>
            <a:endParaRPr sz="3600">
              <a:latin typeface="Wingdings"/>
              <a:cs typeface="Wingdings"/>
            </a:endParaRPr>
          </a:p>
          <a:p>
            <a:pPr marL="91440">
              <a:lnSpc>
                <a:spcPct val="100000"/>
              </a:lnSpc>
              <a:spcBef>
                <a:spcPts val="130"/>
              </a:spcBef>
            </a:pPr>
            <a:r>
              <a:rPr sz="2000" spc="-10" dirty="0">
                <a:latin typeface="Calibri"/>
                <a:cs typeface="Calibri"/>
              </a:rPr>
              <a:t>Returns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copy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string</a:t>
            </a:r>
            <a:r>
              <a:rPr sz="2000" b="1" i="1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converted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upper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case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228975" y="1943033"/>
            <a:ext cx="5901055" cy="4900930"/>
            <a:chOff x="3228975" y="1943033"/>
            <a:chExt cx="5901055" cy="490093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9701" y="2042354"/>
              <a:ext cx="2551808" cy="468094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57550" y="1971608"/>
              <a:ext cx="2698750" cy="4843780"/>
            </a:xfrm>
            <a:custGeom>
              <a:avLst/>
              <a:gdLst/>
              <a:ahLst/>
              <a:cxnLst/>
              <a:rect l="l" t="t" r="r" b="b"/>
              <a:pathLst>
                <a:path w="2698750" h="4843780">
                  <a:moveTo>
                    <a:pt x="0" y="4843526"/>
                  </a:moveTo>
                  <a:lnTo>
                    <a:pt x="2698496" y="4843526"/>
                  </a:lnTo>
                  <a:lnTo>
                    <a:pt x="2698496" y="0"/>
                  </a:lnTo>
                  <a:lnTo>
                    <a:pt x="0" y="0"/>
                  </a:lnTo>
                  <a:lnTo>
                    <a:pt x="0" y="484352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12796" y="2031536"/>
              <a:ext cx="2905768" cy="47236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043676" y="1971610"/>
              <a:ext cx="3057525" cy="4843780"/>
            </a:xfrm>
            <a:custGeom>
              <a:avLst/>
              <a:gdLst/>
              <a:ahLst/>
              <a:cxnLst/>
              <a:rect l="l" t="t" r="r" b="b"/>
              <a:pathLst>
                <a:path w="3057525" h="4843780">
                  <a:moveTo>
                    <a:pt x="0" y="4843526"/>
                  </a:moveTo>
                  <a:lnTo>
                    <a:pt x="3057525" y="4843526"/>
                  </a:lnTo>
                  <a:lnTo>
                    <a:pt x="3057525" y="0"/>
                  </a:lnTo>
                  <a:lnTo>
                    <a:pt x="0" y="0"/>
                  </a:lnTo>
                  <a:lnTo>
                    <a:pt x="0" y="484352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3638" y="-87680"/>
            <a:ext cx="771969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none" dirty="0"/>
              <a:t>STRING</a:t>
            </a:r>
            <a:r>
              <a:rPr sz="5400" u="none" spc="-75" dirty="0"/>
              <a:t> </a:t>
            </a:r>
            <a:r>
              <a:rPr sz="5400" u="none" dirty="0"/>
              <a:t>FUNCTION: </a:t>
            </a:r>
            <a:r>
              <a:rPr sz="5400" u="none" spc="-10" dirty="0">
                <a:solidFill>
                  <a:srgbClr val="FFFF00"/>
                </a:solidFill>
              </a:rPr>
              <a:t>lower()</a:t>
            </a:r>
            <a:endParaRPr sz="5400"/>
          </a:p>
        </p:txBody>
      </p:sp>
      <p:grpSp>
        <p:nvGrpSpPr>
          <p:cNvPr id="4" name="object 4"/>
          <p:cNvGrpSpPr/>
          <p:nvPr/>
        </p:nvGrpSpPr>
        <p:grpSpPr>
          <a:xfrm>
            <a:off x="76200" y="688848"/>
            <a:ext cx="8341995" cy="6046470"/>
            <a:chOff x="76200" y="688848"/>
            <a:chExt cx="8341995" cy="6046470"/>
          </a:xfrm>
        </p:grpSpPr>
        <p:sp>
          <p:nvSpPr>
            <p:cNvPr id="5" name="object 5"/>
            <p:cNvSpPr/>
            <p:nvPr/>
          </p:nvSpPr>
          <p:spPr>
            <a:xfrm>
              <a:off x="726084" y="688848"/>
              <a:ext cx="5633085" cy="44450"/>
            </a:xfrm>
            <a:custGeom>
              <a:avLst/>
              <a:gdLst/>
              <a:ahLst/>
              <a:cxnLst/>
              <a:rect l="l" t="t" r="r" b="b"/>
              <a:pathLst>
                <a:path w="5633085" h="44450">
                  <a:moveTo>
                    <a:pt x="5632704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5632704" y="44196"/>
                  </a:lnTo>
                  <a:lnTo>
                    <a:pt x="5632704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358763" y="688848"/>
              <a:ext cx="2059305" cy="26034"/>
            </a:xfrm>
            <a:custGeom>
              <a:avLst/>
              <a:gdLst/>
              <a:ahLst/>
              <a:cxnLst/>
              <a:rect l="l" t="t" r="r" b="b"/>
              <a:pathLst>
                <a:path w="2059304" h="26034">
                  <a:moveTo>
                    <a:pt x="0" y="25488"/>
                  </a:moveTo>
                  <a:lnTo>
                    <a:pt x="2058923" y="25488"/>
                  </a:lnTo>
                  <a:lnTo>
                    <a:pt x="2058923" y="0"/>
                  </a:lnTo>
                  <a:lnTo>
                    <a:pt x="0" y="0"/>
                  </a:lnTo>
                  <a:lnTo>
                    <a:pt x="0" y="2548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200" y="1225651"/>
              <a:ext cx="3281679" cy="5509260"/>
            </a:xfrm>
            <a:custGeom>
              <a:avLst/>
              <a:gdLst/>
              <a:ahLst/>
              <a:cxnLst/>
              <a:rect l="l" t="t" r="r" b="b"/>
              <a:pathLst>
                <a:path w="3281679" h="5509259">
                  <a:moveTo>
                    <a:pt x="3281299" y="0"/>
                  </a:moveTo>
                  <a:lnTo>
                    <a:pt x="0" y="0"/>
                  </a:lnTo>
                  <a:lnTo>
                    <a:pt x="0" y="5509260"/>
                  </a:lnTo>
                  <a:lnTo>
                    <a:pt x="3281299" y="5509260"/>
                  </a:lnTo>
                  <a:lnTo>
                    <a:pt x="32812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4939" y="1242136"/>
            <a:ext cx="2930525" cy="539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699770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445134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7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4270"/>
              </a:lnSpc>
            </a:pPr>
            <a:r>
              <a:rPr sz="3600" b="1" spc="-10" dirty="0">
                <a:solidFill>
                  <a:srgbClr val="FFFF00"/>
                </a:solidFill>
                <a:latin typeface="Calibri"/>
                <a:cs typeface="Calibri"/>
              </a:rPr>
              <a:t>lower()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isdigit(), isalpha(),</a:t>
            </a:r>
            <a:r>
              <a:rPr sz="20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isalnum(),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endParaRPr sz="2000">
              <a:latin typeface="Calibri"/>
              <a:cs typeface="Calibri"/>
            </a:endParaRPr>
          </a:p>
          <a:p>
            <a:pPr marL="12700" marR="255904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422650" y="707986"/>
            <a:ext cx="5727700" cy="1028700"/>
            <a:chOff x="3422650" y="707986"/>
            <a:chExt cx="5727700" cy="1028700"/>
          </a:xfrm>
        </p:grpSpPr>
        <p:sp>
          <p:nvSpPr>
            <p:cNvPr id="11" name="object 11"/>
            <p:cNvSpPr/>
            <p:nvPr/>
          </p:nvSpPr>
          <p:spPr>
            <a:xfrm>
              <a:off x="3429000" y="714336"/>
              <a:ext cx="5715000" cy="1016000"/>
            </a:xfrm>
            <a:custGeom>
              <a:avLst/>
              <a:gdLst/>
              <a:ahLst/>
              <a:cxnLst/>
              <a:rect l="l" t="t" r="r" b="b"/>
              <a:pathLst>
                <a:path w="5715000" h="1016000">
                  <a:moveTo>
                    <a:pt x="5715000" y="0"/>
                  </a:moveTo>
                  <a:lnTo>
                    <a:pt x="0" y="0"/>
                  </a:lnTo>
                  <a:lnTo>
                    <a:pt x="0" y="1015657"/>
                  </a:lnTo>
                  <a:lnTo>
                    <a:pt x="5715000" y="1015657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29000" y="714336"/>
              <a:ext cx="5715000" cy="1016000"/>
            </a:xfrm>
            <a:custGeom>
              <a:avLst/>
              <a:gdLst/>
              <a:ahLst/>
              <a:cxnLst/>
              <a:rect l="l" t="t" r="r" b="b"/>
              <a:pathLst>
                <a:path w="5715000" h="1016000">
                  <a:moveTo>
                    <a:pt x="0" y="1015657"/>
                  </a:moveTo>
                  <a:lnTo>
                    <a:pt x="5715000" y="1015657"/>
                  </a:lnTo>
                  <a:lnTo>
                    <a:pt x="5715000" y="0"/>
                  </a:lnTo>
                  <a:lnTo>
                    <a:pt x="0" y="0"/>
                  </a:lnTo>
                  <a:lnTo>
                    <a:pt x="0" y="1015657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508375" y="720039"/>
            <a:ext cx="5405755" cy="951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8590" algn="ctr">
              <a:lnSpc>
                <a:spcPct val="100000"/>
              </a:lnSpc>
              <a:spcBef>
                <a:spcPts val="95"/>
              </a:spcBef>
            </a:pPr>
            <a:r>
              <a:rPr sz="4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lower()</a:t>
            </a:r>
            <a:r>
              <a:rPr sz="4000" b="1" u="sng" spc="-1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000" u="sng" spc="-50" dirty="0">
                <a:uFill>
                  <a:solidFill>
                    <a:srgbClr val="000000"/>
                  </a:solidFill>
                </a:uFill>
                <a:latin typeface="Wingdings"/>
                <a:cs typeface="Wingdings"/>
              </a:rPr>
              <a:t></a:t>
            </a:r>
            <a:endParaRPr sz="40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latin typeface="Calibri"/>
                <a:cs typeface="Calibri"/>
              </a:rPr>
              <a:t>Returns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copy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string</a:t>
            </a:r>
            <a:r>
              <a:rPr sz="2000" b="1" i="1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converted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lowercase.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390900" y="1728784"/>
            <a:ext cx="5667375" cy="5114925"/>
            <a:chOff x="3390900" y="1728784"/>
            <a:chExt cx="5667375" cy="511492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79592" y="1829993"/>
              <a:ext cx="2397213" cy="489047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419475" y="1757359"/>
              <a:ext cx="2538730" cy="5057775"/>
            </a:xfrm>
            <a:custGeom>
              <a:avLst/>
              <a:gdLst/>
              <a:ahLst/>
              <a:cxnLst/>
              <a:rect l="l" t="t" r="r" b="b"/>
              <a:pathLst>
                <a:path w="2538729" h="5057775">
                  <a:moveTo>
                    <a:pt x="0" y="5057775"/>
                  </a:moveTo>
                  <a:lnTo>
                    <a:pt x="2538476" y="5057775"/>
                  </a:lnTo>
                  <a:lnTo>
                    <a:pt x="2538476" y="0"/>
                  </a:lnTo>
                  <a:lnTo>
                    <a:pt x="0" y="0"/>
                  </a:lnTo>
                  <a:lnTo>
                    <a:pt x="0" y="50577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95344" y="1818691"/>
              <a:ext cx="2779920" cy="493511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115050" y="1757361"/>
              <a:ext cx="2914650" cy="5057775"/>
            </a:xfrm>
            <a:custGeom>
              <a:avLst/>
              <a:gdLst/>
              <a:ahLst/>
              <a:cxnLst/>
              <a:rect l="l" t="t" r="r" b="b"/>
              <a:pathLst>
                <a:path w="2914650" h="5057775">
                  <a:moveTo>
                    <a:pt x="0" y="5057775"/>
                  </a:moveTo>
                  <a:lnTo>
                    <a:pt x="2914650" y="5057775"/>
                  </a:lnTo>
                  <a:lnTo>
                    <a:pt x="2914650" y="0"/>
                  </a:lnTo>
                  <a:lnTo>
                    <a:pt x="0" y="0"/>
                  </a:lnTo>
                  <a:lnTo>
                    <a:pt x="0" y="50577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51150" y="708025"/>
            <a:ext cx="6299200" cy="1798320"/>
            <a:chOff x="2851150" y="708025"/>
            <a:chExt cx="6299200" cy="1798320"/>
          </a:xfrm>
        </p:grpSpPr>
        <p:sp>
          <p:nvSpPr>
            <p:cNvPr id="3" name="object 3"/>
            <p:cNvSpPr/>
            <p:nvPr/>
          </p:nvSpPr>
          <p:spPr>
            <a:xfrm>
              <a:off x="2857500" y="762000"/>
              <a:ext cx="6286500" cy="1737995"/>
            </a:xfrm>
            <a:custGeom>
              <a:avLst/>
              <a:gdLst/>
              <a:ahLst/>
              <a:cxnLst/>
              <a:rect l="l" t="t" r="r" b="b"/>
              <a:pathLst>
                <a:path w="6286500" h="1737995">
                  <a:moveTo>
                    <a:pt x="0" y="1737487"/>
                  </a:moveTo>
                  <a:lnTo>
                    <a:pt x="6286500" y="1737487"/>
                  </a:lnTo>
                  <a:lnTo>
                    <a:pt x="6286500" y="0"/>
                  </a:lnTo>
                  <a:lnTo>
                    <a:pt x="0" y="0"/>
                  </a:lnTo>
                  <a:lnTo>
                    <a:pt x="0" y="1737487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857500" y="714375"/>
              <a:ext cx="6286500" cy="1785620"/>
            </a:xfrm>
            <a:custGeom>
              <a:avLst/>
              <a:gdLst/>
              <a:ahLst/>
              <a:cxnLst/>
              <a:rect l="l" t="t" r="r" b="b"/>
              <a:pathLst>
                <a:path w="6286500" h="1785620">
                  <a:moveTo>
                    <a:pt x="0" y="1785112"/>
                  </a:moveTo>
                  <a:lnTo>
                    <a:pt x="6286500" y="1785112"/>
                  </a:lnTo>
                  <a:lnTo>
                    <a:pt x="6286500" y="0"/>
                  </a:lnTo>
                  <a:lnTo>
                    <a:pt x="0" y="0"/>
                  </a:lnTo>
                  <a:lnTo>
                    <a:pt x="0" y="1785112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936875" y="732282"/>
            <a:ext cx="59575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Returns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True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cased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characters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string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lowercase.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There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least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character.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returns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False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otherwise.</a:t>
            </a:r>
            <a:endParaRPr sz="1800">
              <a:latin typeface="Calibri"/>
              <a:cs typeface="Calibri"/>
            </a:endParaRPr>
          </a:p>
          <a:p>
            <a:pPr marL="12700" marR="22225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**All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characters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must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small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letters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for the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function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to </a:t>
            </a:r>
            <a:r>
              <a:rPr sz="1800" b="1" dirty="0">
                <a:latin typeface="Calibri"/>
                <a:cs typeface="Calibri"/>
              </a:rPr>
              <a:t>return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True.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**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Blank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spaces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any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other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special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characters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empty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string </a:t>
            </a:r>
            <a:r>
              <a:rPr sz="1800" b="1" dirty="0">
                <a:latin typeface="Calibri"/>
                <a:cs typeface="Calibri"/>
              </a:rPr>
              <a:t>returns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False.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0829" y="-87680"/>
            <a:ext cx="81622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none" dirty="0"/>
              <a:t>STRING</a:t>
            </a:r>
            <a:r>
              <a:rPr sz="5400" u="none" spc="-75" dirty="0"/>
              <a:t> </a:t>
            </a:r>
            <a:r>
              <a:rPr sz="5400" u="none" dirty="0"/>
              <a:t>FUNCTION: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islower()</a:t>
            </a:r>
            <a:endParaRPr sz="5400"/>
          </a:p>
        </p:txBody>
      </p:sp>
      <p:sp>
        <p:nvSpPr>
          <p:cNvPr id="8" name="object 8"/>
          <p:cNvSpPr/>
          <p:nvPr/>
        </p:nvSpPr>
        <p:spPr>
          <a:xfrm>
            <a:off x="503580" y="688848"/>
            <a:ext cx="5633085" cy="44450"/>
          </a:xfrm>
          <a:custGeom>
            <a:avLst/>
            <a:gdLst/>
            <a:ahLst/>
            <a:cxnLst/>
            <a:rect l="l" t="t" r="r" b="b"/>
            <a:pathLst>
              <a:path w="5633085" h="44450">
                <a:moveTo>
                  <a:pt x="5632704" y="0"/>
                </a:moveTo>
                <a:lnTo>
                  <a:pt x="0" y="0"/>
                </a:lnTo>
                <a:lnTo>
                  <a:pt x="0" y="44196"/>
                </a:lnTo>
                <a:lnTo>
                  <a:pt x="5632704" y="44196"/>
                </a:lnTo>
                <a:lnTo>
                  <a:pt x="5632704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-32" y="1225778"/>
            <a:ext cx="2853055" cy="532447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1115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24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236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91440" marR="543560">
              <a:lnSpc>
                <a:spcPts val="3840"/>
              </a:lnSpc>
              <a:spcBef>
                <a:spcPts val="8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91440" marR="288925">
              <a:lnSpc>
                <a:spcPts val="2400"/>
              </a:lnSpc>
              <a:spcBef>
                <a:spcPts val="30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91440">
              <a:lnSpc>
                <a:spcPts val="2285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endParaRPr sz="2000">
              <a:latin typeface="Calibri"/>
              <a:cs typeface="Calibri"/>
            </a:endParaRPr>
          </a:p>
          <a:p>
            <a:pPr marL="91440">
              <a:lnSpc>
                <a:spcPts val="3804"/>
              </a:lnSpc>
            </a:pP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islower()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endParaRPr sz="2000">
              <a:latin typeface="Calibri"/>
              <a:cs typeface="Calibri"/>
            </a:endParaRPr>
          </a:p>
          <a:p>
            <a:pPr marL="91440" marR="184785">
              <a:lnSpc>
                <a:spcPct val="100000"/>
              </a:lnSpc>
              <a:spcBef>
                <a:spcPts val="7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1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isdigit(), isalpha(),</a:t>
            </a:r>
            <a:r>
              <a:rPr sz="20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isalnum(),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endParaRPr sz="2000">
              <a:latin typeface="Calibri"/>
              <a:cs typeface="Calibri"/>
            </a:endParaRPr>
          </a:p>
          <a:p>
            <a:pPr marL="91440" marR="154305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rstrip(),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91440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871723" y="2443185"/>
            <a:ext cx="6233795" cy="4400550"/>
            <a:chOff x="2871723" y="2443185"/>
            <a:chExt cx="6233795" cy="440055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3625" y="2500335"/>
              <a:ext cx="2904617" cy="428625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115050" y="2471760"/>
              <a:ext cx="2962275" cy="4343400"/>
            </a:xfrm>
            <a:custGeom>
              <a:avLst/>
              <a:gdLst/>
              <a:ahLst/>
              <a:cxnLst/>
              <a:rect l="l" t="t" r="r" b="b"/>
              <a:pathLst>
                <a:path w="2962275" h="4343400">
                  <a:moveTo>
                    <a:pt x="0" y="4343400"/>
                  </a:moveTo>
                  <a:lnTo>
                    <a:pt x="2961894" y="4343400"/>
                  </a:lnTo>
                  <a:lnTo>
                    <a:pt x="2961894" y="0"/>
                  </a:lnTo>
                  <a:lnTo>
                    <a:pt x="0" y="0"/>
                  </a:lnTo>
                  <a:lnTo>
                    <a:pt x="0" y="43434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8873" y="2500335"/>
              <a:ext cx="3000375" cy="428625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00298" y="2471760"/>
              <a:ext cx="3057525" cy="4343400"/>
            </a:xfrm>
            <a:custGeom>
              <a:avLst/>
              <a:gdLst/>
              <a:ahLst/>
              <a:cxnLst/>
              <a:rect l="l" t="t" r="r" b="b"/>
              <a:pathLst>
                <a:path w="3057525" h="4343400">
                  <a:moveTo>
                    <a:pt x="0" y="4343400"/>
                  </a:moveTo>
                  <a:lnTo>
                    <a:pt x="3057525" y="4343400"/>
                  </a:lnTo>
                  <a:lnTo>
                    <a:pt x="3057525" y="0"/>
                  </a:lnTo>
                  <a:lnTo>
                    <a:pt x="0" y="0"/>
                  </a:lnTo>
                  <a:lnTo>
                    <a:pt x="0" y="43434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0" y="2500335"/>
            <a:ext cx="2786126" cy="42862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43625" y="2500335"/>
            <a:ext cx="2929001" cy="4286250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900298" y="733425"/>
          <a:ext cx="6173470" cy="6052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055"/>
                <a:gridCol w="2843530"/>
                <a:gridCol w="157480"/>
                <a:gridCol w="2986405"/>
              </a:tblGrid>
              <a:tr h="1709420">
                <a:tc gridSpan="4">
                  <a:txBody>
                    <a:bodyPr/>
                    <a:lstStyle/>
                    <a:p>
                      <a:pPr marL="91440">
                        <a:lnSpc>
                          <a:spcPts val="202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True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cased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characters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dirty="0">
                          <a:latin typeface="Calibri"/>
                          <a:cs typeface="Calibri"/>
                        </a:rPr>
                        <a:t>string</a:t>
                      </a:r>
                      <a:r>
                        <a:rPr sz="1800" b="1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uppercase.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There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must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least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character.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False</a:t>
                      </a:r>
                      <a:r>
                        <a:rPr sz="18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otherwise.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 marR="135255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**All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characters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must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CAPITAL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letters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function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return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True.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 marR="140335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**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Blank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spaces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special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characters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empty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string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8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False.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9C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343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57150">
                      <a:solidFill>
                        <a:srgbClr val="C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61873" y="-87680"/>
            <a:ext cx="82226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isupper()</a:t>
            </a:r>
            <a:endParaRPr sz="5400"/>
          </a:p>
        </p:txBody>
      </p:sp>
      <p:sp>
        <p:nvSpPr>
          <p:cNvPr id="7" name="object 7"/>
          <p:cNvSpPr txBox="1"/>
          <p:nvPr/>
        </p:nvSpPr>
        <p:spPr>
          <a:xfrm>
            <a:off x="76200" y="1225778"/>
            <a:ext cx="2853055" cy="532447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1115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24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90805">
              <a:lnSpc>
                <a:spcPts val="236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90805" marR="543560">
              <a:lnSpc>
                <a:spcPts val="3840"/>
              </a:lnSpc>
              <a:spcBef>
                <a:spcPts val="8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90805" marR="288925">
              <a:lnSpc>
                <a:spcPts val="2400"/>
              </a:lnSpc>
              <a:spcBef>
                <a:spcPts val="30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285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3804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isupper()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  <a:p>
            <a:pPr marL="90805" marR="184785">
              <a:lnSpc>
                <a:spcPct val="100000"/>
              </a:lnSpc>
              <a:spcBef>
                <a:spcPts val="7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1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isdigit(), isalpha(),</a:t>
            </a:r>
            <a:r>
              <a:rPr sz="20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isalnum(),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endParaRPr sz="2000">
              <a:latin typeface="Calibri"/>
              <a:cs typeface="Calibri"/>
            </a:endParaRPr>
          </a:p>
          <a:p>
            <a:pPr marL="90805" marR="154305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rstrip(),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79775" y="707898"/>
            <a:ext cx="5799455" cy="1767205"/>
            <a:chOff x="3279775" y="707898"/>
            <a:chExt cx="5799455" cy="1767205"/>
          </a:xfrm>
        </p:grpSpPr>
        <p:sp>
          <p:nvSpPr>
            <p:cNvPr id="3" name="object 3"/>
            <p:cNvSpPr/>
            <p:nvPr/>
          </p:nvSpPr>
          <p:spPr>
            <a:xfrm>
              <a:off x="3286125" y="762000"/>
              <a:ext cx="5786755" cy="1706880"/>
            </a:xfrm>
            <a:custGeom>
              <a:avLst/>
              <a:gdLst/>
              <a:ahLst/>
              <a:cxnLst/>
              <a:rect l="l" t="t" r="r" b="b"/>
              <a:pathLst>
                <a:path w="5786755" h="1706880">
                  <a:moveTo>
                    <a:pt x="0" y="1706626"/>
                  </a:moveTo>
                  <a:lnTo>
                    <a:pt x="5786501" y="1706626"/>
                  </a:lnTo>
                  <a:lnTo>
                    <a:pt x="5786501" y="0"/>
                  </a:lnTo>
                  <a:lnTo>
                    <a:pt x="0" y="0"/>
                  </a:lnTo>
                  <a:lnTo>
                    <a:pt x="0" y="1706626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86125" y="714248"/>
              <a:ext cx="5786755" cy="1754505"/>
            </a:xfrm>
            <a:custGeom>
              <a:avLst/>
              <a:gdLst/>
              <a:ahLst/>
              <a:cxnLst/>
              <a:rect l="l" t="t" r="r" b="b"/>
              <a:pathLst>
                <a:path w="5786755" h="1754505">
                  <a:moveTo>
                    <a:pt x="0" y="1754377"/>
                  </a:moveTo>
                  <a:lnTo>
                    <a:pt x="5786501" y="1754377"/>
                  </a:lnTo>
                  <a:lnTo>
                    <a:pt x="5786501" y="0"/>
                  </a:lnTo>
                  <a:lnTo>
                    <a:pt x="0" y="0"/>
                  </a:lnTo>
                  <a:lnTo>
                    <a:pt x="0" y="1754377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365372" y="724357"/>
            <a:ext cx="5277485" cy="167893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40"/>
              </a:spcBef>
            </a:pPr>
            <a:r>
              <a:rPr sz="2800" b="1" spc="-10" dirty="0">
                <a:latin typeface="Calibri"/>
                <a:cs typeface="Calibri"/>
              </a:rPr>
              <a:t>isspace()</a:t>
            </a:r>
            <a:r>
              <a:rPr sz="2800" b="1" spc="-185" dirty="0">
                <a:latin typeface="Calibri"/>
                <a:cs typeface="Calibri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b="1" dirty="0">
                <a:latin typeface="Calibri"/>
                <a:cs typeface="Calibri"/>
              </a:rPr>
              <a:t>Returns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True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if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characters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25" dirty="0">
                <a:latin typeface="Calibri"/>
                <a:cs typeface="Calibri"/>
              </a:rPr>
              <a:t> the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are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whitespaces.</a:t>
            </a:r>
            <a:endParaRPr sz="2000">
              <a:latin typeface="Calibri"/>
              <a:cs typeface="Calibri"/>
            </a:endParaRPr>
          </a:p>
          <a:p>
            <a:pPr marL="12700" marR="1397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**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Any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other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than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only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whitespaces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returns False.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**An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empty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also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returns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False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01497" y="-87680"/>
            <a:ext cx="814514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none" dirty="0"/>
              <a:t>STRING</a:t>
            </a:r>
            <a:r>
              <a:rPr sz="5400" u="none" spc="-75" dirty="0"/>
              <a:t> </a:t>
            </a:r>
            <a:r>
              <a:rPr sz="5400" u="none" dirty="0"/>
              <a:t>FUNCTION: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isspace()</a:t>
            </a:r>
            <a:endParaRPr sz="5400"/>
          </a:p>
        </p:txBody>
      </p:sp>
      <p:grpSp>
        <p:nvGrpSpPr>
          <p:cNvPr id="8" name="object 8"/>
          <p:cNvGrpSpPr/>
          <p:nvPr/>
        </p:nvGrpSpPr>
        <p:grpSpPr>
          <a:xfrm>
            <a:off x="76200" y="688848"/>
            <a:ext cx="6071235" cy="6169660"/>
            <a:chOff x="76200" y="688848"/>
            <a:chExt cx="6071235" cy="6169660"/>
          </a:xfrm>
        </p:grpSpPr>
        <p:sp>
          <p:nvSpPr>
            <p:cNvPr id="9" name="object 9"/>
            <p:cNvSpPr/>
            <p:nvPr/>
          </p:nvSpPr>
          <p:spPr>
            <a:xfrm>
              <a:off x="514223" y="688848"/>
              <a:ext cx="5633085" cy="44450"/>
            </a:xfrm>
            <a:custGeom>
              <a:avLst/>
              <a:gdLst/>
              <a:ahLst/>
              <a:cxnLst/>
              <a:rect l="l" t="t" r="r" b="b"/>
              <a:pathLst>
                <a:path w="5633085" h="44450">
                  <a:moveTo>
                    <a:pt x="5632704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5632704" y="44196"/>
                  </a:lnTo>
                  <a:lnTo>
                    <a:pt x="5632704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00" y="1225702"/>
              <a:ext cx="3138805" cy="5632450"/>
            </a:xfrm>
            <a:custGeom>
              <a:avLst/>
              <a:gdLst/>
              <a:ahLst/>
              <a:cxnLst/>
              <a:rect l="l" t="t" r="r" b="b"/>
              <a:pathLst>
                <a:path w="3138805" h="5632450">
                  <a:moveTo>
                    <a:pt x="3138424" y="0"/>
                  </a:moveTo>
                  <a:lnTo>
                    <a:pt x="0" y="0"/>
                  </a:lnTo>
                  <a:lnTo>
                    <a:pt x="0" y="5632296"/>
                  </a:lnTo>
                  <a:lnTo>
                    <a:pt x="3138424" y="5632296"/>
                  </a:lnTo>
                  <a:lnTo>
                    <a:pt x="31384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4939" y="1242136"/>
            <a:ext cx="2767330" cy="5574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marR="476250">
              <a:lnSpc>
                <a:spcPts val="2860"/>
              </a:lnSpc>
              <a:spcBef>
                <a:spcPts val="115"/>
              </a:spcBef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5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3235"/>
              </a:lnSpc>
            </a:pPr>
            <a:r>
              <a:rPr sz="28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9C090"/>
                </a:solidFill>
                <a:latin typeface="Calibri"/>
                <a:cs typeface="Calibri"/>
              </a:rPr>
              <a:t>Functions/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F9C090"/>
                </a:solidFill>
                <a:latin typeface="Calibri"/>
                <a:cs typeface="Calibri"/>
              </a:rPr>
              <a:t>methods</a:t>
            </a:r>
            <a:endParaRPr sz="2800">
              <a:latin typeface="Calibri"/>
              <a:cs typeface="Calibri"/>
            </a:endParaRPr>
          </a:p>
          <a:p>
            <a:pPr marL="12700" marR="281940">
              <a:lnSpc>
                <a:spcPct val="100000"/>
              </a:lnSpc>
              <a:spcBef>
                <a:spcPts val="5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99700"/>
              </a:lnSpc>
              <a:spcBef>
                <a:spcPts val="10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isspace()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isdigit(), isalpha(),</a:t>
            </a:r>
            <a:r>
              <a:rPr sz="20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isalnum(),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endParaRPr sz="2000">
              <a:latin typeface="Calibri"/>
              <a:cs typeface="Calibri"/>
            </a:endParaRPr>
          </a:p>
          <a:p>
            <a:pPr marL="12700" marR="93345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390900" y="2442676"/>
            <a:ext cx="5739130" cy="4410710"/>
            <a:chOff x="3390900" y="2442676"/>
            <a:chExt cx="5739130" cy="441071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1408" y="2538151"/>
              <a:ext cx="2535245" cy="420115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419475" y="2471728"/>
              <a:ext cx="2681605" cy="4352925"/>
            </a:xfrm>
            <a:custGeom>
              <a:avLst/>
              <a:gdLst/>
              <a:ahLst/>
              <a:cxnLst/>
              <a:rect l="l" t="t" r="r" b="b"/>
              <a:pathLst>
                <a:path w="2681604" h="4352925">
                  <a:moveTo>
                    <a:pt x="0" y="4352925"/>
                  </a:moveTo>
                  <a:lnTo>
                    <a:pt x="2681351" y="4352925"/>
                  </a:lnTo>
                  <a:lnTo>
                    <a:pt x="2681351" y="0"/>
                  </a:lnTo>
                  <a:lnTo>
                    <a:pt x="0" y="0"/>
                  </a:lnTo>
                  <a:lnTo>
                    <a:pt x="0" y="435292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82563" y="2537102"/>
              <a:ext cx="2744509" cy="419356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219825" y="2471251"/>
              <a:ext cx="2881630" cy="4344035"/>
            </a:xfrm>
            <a:custGeom>
              <a:avLst/>
              <a:gdLst/>
              <a:ahLst/>
              <a:cxnLst/>
              <a:rect l="l" t="t" r="r" b="b"/>
              <a:pathLst>
                <a:path w="2881629" h="4344034">
                  <a:moveTo>
                    <a:pt x="0" y="4343908"/>
                  </a:moveTo>
                  <a:lnTo>
                    <a:pt x="2881376" y="4343908"/>
                  </a:lnTo>
                  <a:lnTo>
                    <a:pt x="2881376" y="0"/>
                  </a:lnTo>
                  <a:lnTo>
                    <a:pt x="0" y="0"/>
                  </a:lnTo>
                  <a:lnTo>
                    <a:pt x="0" y="4343908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709" y="-87680"/>
            <a:ext cx="78003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isdigit()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76200" y="1225689"/>
            <a:ext cx="3281679" cy="5263515"/>
          </a:xfrm>
          <a:custGeom>
            <a:avLst/>
            <a:gdLst/>
            <a:ahLst/>
            <a:cxnLst/>
            <a:rect l="l" t="t" r="r" b="b"/>
            <a:pathLst>
              <a:path w="3281679" h="5263515">
                <a:moveTo>
                  <a:pt x="3281299" y="0"/>
                </a:moveTo>
                <a:lnTo>
                  <a:pt x="0" y="0"/>
                </a:lnTo>
                <a:lnTo>
                  <a:pt x="0" y="5263007"/>
                </a:lnTo>
                <a:lnTo>
                  <a:pt x="3281299" y="5263007"/>
                </a:lnTo>
                <a:lnTo>
                  <a:pt x="32812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4939" y="1242136"/>
            <a:ext cx="3087370" cy="514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856615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601980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2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endParaRPr sz="2000">
              <a:latin typeface="Calibri"/>
              <a:cs typeface="Calibri"/>
            </a:endParaRPr>
          </a:p>
          <a:p>
            <a:pPr marL="12700" marR="30480">
              <a:lnSpc>
                <a:spcPct val="99500"/>
              </a:lnSpc>
              <a:spcBef>
                <a:spcPts val="15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isspace(), </a:t>
            </a:r>
            <a:r>
              <a:rPr sz="4000" b="1" dirty="0">
                <a:solidFill>
                  <a:srgbClr val="FFFF00"/>
                </a:solidFill>
                <a:latin typeface="Calibri"/>
                <a:cs typeface="Calibri"/>
              </a:rPr>
              <a:t>isdigit()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1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partition(),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rstrip(), replace(),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90900" y="2443097"/>
            <a:ext cx="2595880" cy="4443730"/>
            <a:chOff x="3390900" y="2443097"/>
            <a:chExt cx="2595880" cy="44437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79592" y="2538643"/>
              <a:ext cx="2397213" cy="426176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419475" y="2471672"/>
              <a:ext cx="2538730" cy="4386580"/>
            </a:xfrm>
            <a:custGeom>
              <a:avLst/>
              <a:gdLst/>
              <a:ahLst/>
              <a:cxnLst/>
              <a:rect l="l" t="t" r="r" b="b"/>
              <a:pathLst>
                <a:path w="2538729" h="4386580">
                  <a:moveTo>
                    <a:pt x="2538476" y="4386325"/>
                  </a:moveTo>
                  <a:lnTo>
                    <a:pt x="2538476" y="0"/>
                  </a:lnTo>
                  <a:lnTo>
                    <a:pt x="0" y="0"/>
                  </a:lnTo>
                  <a:lnTo>
                    <a:pt x="0" y="4386325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086475" y="2443097"/>
            <a:ext cx="3086100" cy="4443730"/>
            <a:chOff x="6086475" y="2443097"/>
            <a:chExt cx="3086100" cy="444373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0066" y="2537896"/>
              <a:ext cx="2927491" cy="423539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115050" y="2471672"/>
              <a:ext cx="3028950" cy="4386580"/>
            </a:xfrm>
            <a:custGeom>
              <a:avLst/>
              <a:gdLst/>
              <a:ahLst/>
              <a:cxnLst/>
              <a:rect l="l" t="t" r="r" b="b"/>
              <a:pathLst>
                <a:path w="3028950" h="4386580">
                  <a:moveTo>
                    <a:pt x="3028950" y="0"/>
                  </a:moveTo>
                  <a:lnTo>
                    <a:pt x="0" y="0"/>
                  </a:lnTo>
                  <a:lnTo>
                    <a:pt x="0" y="4386325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357498" y="797687"/>
            <a:ext cx="5786755" cy="1631314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29"/>
              </a:spcBef>
            </a:pPr>
            <a:r>
              <a:rPr sz="2000" b="1" dirty="0">
                <a:latin typeface="Calibri"/>
                <a:cs typeface="Calibri"/>
              </a:rPr>
              <a:t>Returns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True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if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characters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are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digits</a:t>
            </a:r>
            <a:endParaRPr sz="2000">
              <a:latin typeface="Calibri"/>
              <a:cs typeface="Calibri"/>
            </a:endParaRPr>
          </a:p>
          <a:p>
            <a:pPr marL="91440" marR="18161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**</a:t>
            </a:r>
            <a:r>
              <a:rPr sz="2000" dirty="0">
                <a:latin typeface="Calibri"/>
                <a:cs typeface="Calibri"/>
              </a:rPr>
              <a:t>All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characters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digits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function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return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True.</a:t>
            </a:r>
            <a:endParaRPr sz="20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**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Blank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spaces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characters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empty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returns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False.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6737" y="-87680"/>
            <a:ext cx="81114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isalpha()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76200" y="1225727"/>
            <a:ext cx="3281679" cy="5201920"/>
          </a:xfrm>
          <a:custGeom>
            <a:avLst/>
            <a:gdLst/>
            <a:ahLst/>
            <a:cxnLst/>
            <a:rect l="l" t="t" r="r" b="b"/>
            <a:pathLst>
              <a:path w="3281679" h="5201920">
                <a:moveTo>
                  <a:pt x="3281299" y="0"/>
                </a:moveTo>
                <a:lnTo>
                  <a:pt x="0" y="0"/>
                </a:lnTo>
                <a:lnTo>
                  <a:pt x="0" y="5201412"/>
                </a:lnTo>
                <a:lnTo>
                  <a:pt x="3281299" y="5201412"/>
                </a:lnTo>
                <a:lnTo>
                  <a:pt x="32812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4939" y="1242136"/>
            <a:ext cx="3087370" cy="5086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856615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601980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2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endParaRPr sz="2000">
              <a:latin typeface="Calibri"/>
              <a:cs typeface="Calibri"/>
            </a:endParaRPr>
          </a:p>
          <a:p>
            <a:pPr marL="12700" marR="30480">
              <a:lnSpc>
                <a:spcPct val="99700"/>
              </a:lnSpc>
              <a:spcBef>
                <a:spcPts val="10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isspace(),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alibri"/>
                <a:cs typeface="Calibri"/>
              </a:rPr>
              <a:t>isalpha()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 isalnum(),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partition(),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rstrip(), replace(),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90900" y="2800285"/>
            <a:ext cx="2595880" cy="4043679"/>
            <a:chOff x="3390900" y="2800285"/>
            <a:chExt cx="2595880" cy="4043679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79592" y="2892053"/>
              <a:ext cx="2397213" cy="384258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419475" y="2828860"/>
              <a:ext cx="2538730" cy="3986529"/>
            </a:xfrm>
            <a:custGeom>
              <a:avLst/>
              <a:gdLst/>
              <a:ahLst/>
              <a:cxnLst/>
              <a:rect l="l" t="t" r="r" b="b"/>
              <a:pathLst>
                <a:path w="2538729" h="3986529">
                  <a:moveTo>
                    <a:pt x="0" y="3986276"/>
                  </a:moveTo>
                  <a:lnTo>
                    <a:pt x="2538476" y="3986276"/>
                  </a:lnTo>
                  <a:lnTo>
                    <a:pt x="2538476" y="0"/>
                  </a:lnTo>
                  <a:lnTo>
                    <a:pt x="0" y="0"/>
                  </a:lnTo>
                  <a:lnTo>
                    <a:pt x="0" y="398627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086475" y="2800285"/>
            <a:ext cx="3018155" cy="4043679"/>
            <a:chOff x="6086475" y="2800285"/>
            <a:chExt cx="3018155" cy="404367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90461" y="2891453"/>
              <a:ext cx="2821891" cy="382707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115050" y="2828860"/>
              <a:ext cx="2961005" cy="3986529"/>
            </a:xfrm>
            <a:custGeom>
              <a:avLst/>
              <a:gdLst/>
              <a:ahLst/>
              <a:cxnLst/>
              <a:rect l="l" t="t" r="r" b="b"/>
              <a:pathLst>
                <a:path w="2961004" h="3986529">
                  <a:moveTo>
                    <a:pt x="0" y="3986276"/>
                  </a:moveTo>
                  <a:lnTo>
                    <a:pt x="2961004" y="3986276"/>
                  </a:lnTo>
                  <a:lnTo>
                    <a:pt x="2961004" y="0"/>
                  </a:lnTo>
                  <a:lnTo>
                    <a:pt x="0" y="0"/>
                  </a:lnTo>
                  <a:lnTo>
                    <a:pt x="0" y="398627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429000" y="785748"/>
            <a:ext cx="5643880" cy="1939289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2075" marR="170815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latin typeface="Calibri"/>
                <a:cs typeface="Calibri"/>
              </a:rPr>
              <a:t>Returns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True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if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characters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are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the </a:t>
            </a:r>
            <a:r>
              <a:rPr sz="2000" b="1" spc="-10" dirty="0">
                <a:latin typeface="Calibri"/>
                <a:cs typeface="Calibri"/>
              </a:rPr>
              <a:t>alphabet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**</a:t>
            </a:r>
            <a:r>
              <a:rPr sz="2000" dirty="0">
                <a:latin typeface="Calibri"/>
                <a:cs typeface="Calibri"/>
              </a:rPr>
              <a:t>All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characters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alphabet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function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return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True.</a:t>
            </a:r>
            <a:endParaRPr sz="2000">
              <a:latin typeface="Calibri"/>
              <a:cs typeface="Calibri"/>
            </a:endParaRPr>
          </a:p>
          <a:p>
            <a:pPr marL="92075" marR="41592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**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Blank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spaces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characters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or </a:t>
            </a:r>
            <a:r>
              <a:rPr sz="2000" dirty="0">
                <a:latin typeface="Calibri"/>
                <a:cs typeface="Calibri"/>
              </a:rPr>
              <a:t>digits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alphabet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empty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returns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False.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1148" y="708025"/>
            <a:ext cx="5799455" cy="2259965"/>
            <a:chOff x="3351148" y="708025"/>
            <a:chExt cx="5799455" cy="2259965"/>
          </a:xfrm>
        </p:grpSpPr>
        <p:sp>
          <p:nvSpPr>
            <p:cNvPr id="3" name="object 3"/>
            <p:cNvSpPr/>
            <p:nvPr/>
          </p:nvSpPr>
          <p:spPr>
            <a:xfrm>
              <a:off x="3357498" y="762000"/>
              <a:ext cx="5786755" cy="2199640"/>
            </a:xfrm>
            <a:custGeom>
              <a:avLst/>
              <a:gdLst/>
              <a:ahLst/>
              <a:cxnLst/>
              <a:rect l="l" t="t" r="r" b="b"/>
              <a:pathLst>
                <a:path w="5786755" h="2199640">
                  <a:moveTo>
                    <a:pt x="0" y="2199132"/>
                  </a:moveTo>
                  <a:lnTo>
                    <a:pt x="5786501" y="2199132"/>
                  </a:lnTo>
                  <a:lnTo>
                    <a:pt x="5786501" y="0"/>
                  </a:lnTo>
                  <a:lnTo>
                    <a:pt x="0" y="0"/>
                  </a:lnTo>
                  <a:lnTo>
                    <a:pt x="0" y="2199132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57498" y="714375"/>
              <a:ext cx="5786755" cy="2247265"/>
            </a:xfrm>
            <a:custGeom>
              <a:avLst/>
              <a:gdLst/>
              <a:ahLst/>
              <a:cxnLst/>
              <a:rect l="l" t="t" r="r" b="b"/>
              <a:pathLst>
                <a:path w="5786755" h="2247265">
                  <a:moveTo>
                    <a:pt x="0" y="2246757"/>
                  </a:moveTo>
                  <a:lnTo>
                    <a:pt x="5786501" y="2246757"/>
                  </a:lnTo>
                  <a:lnTo>
                    <a:pt x="5786501" y="0"/>
                  </a:lnTo>
                  <a:lnTo>
                    <a:pt x="0" y="0"/>
                  </a:lnTo>
                  <a:lnTo>
                    <a:pt x="0" y="2246757"/>
                  </a:lnTo>
                  <a:close/>
                </a:path>
              </a:pathLst>
            </a:custGeom>
            <a:ln w="126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436746" y="730757"/>
            <a:ext cx="556260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35025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Returns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True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if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characters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are </a:t>
            </a:r>
            <a:r>
              <a:rPr sz="2000" b="1" spc="-10" dirty="0">
                <a:latin typeface="Calibri"/>
                <a:cs typeface="Calibri"/>
              </a:rPr>
              <a:t>alphanumeric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**</a:t>
            </a:r>
            <a:r>
              <a:rPr sz="2000" dirty="0">
                <a:latin typeface="Calibri"/>
                <a:cs typeface="Calibri"/>
              </a:rPr>
              <a:t>All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characters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alphabet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number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 </a:t>
            </a:r>
            <a:r>
              <a:rPr sz="2000" dirty="0">
                <a:latin typeface="Calibri"/>
                <a:cs typeface="Calibri"/>
              </a:rPr>
              <a:t>combination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alphabet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number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function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return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True.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**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Blank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spaces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presence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special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characters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empty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string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returns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False.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07009" y="-87680"/>
            <a:ext cx="83337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none" dirty="0"/>
              <a:t>STRING</a:t>
            </a:r>
            <a:r>
              <a:rPr sz="5400" u="none" spc="-75" dirty="0"/>
              <a:t> </a:t>
            </a:r>
            <a:r>
              <a:rPr sz="5400" u="none" dirty="0"/>
              <a:t>FUNCTION: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isalnum()</a:t>
            </a:r>
            <a:endParaRPr sz="5400"/>
          </a:p>
        </p:txBody>
      </p:sp>
      <p:grpSp>
        <p:nvGrpSpPr>
          <p:cNvPr id="8" name="object 8"/>
          <p:cNvGrpSpPr/>
          <p:nvPr/>
        </p:nvGrpSpPr>
        <p:grpSpPr>
          <a:xfrm>
            <a:off x="76200" y="688848"/>
            <a:ext cx="5976620" cy="6046470"/>
            <a:chOff x="76200" y="688848"/>
            <a:chExt cx="5976620" cy="6046470"/>
          </a:xfrm>
        </p:grpSpPr>
        <p:sp>
          <p:nvSpPr>
            <p:cNvPr id="9" name="object 9"/>
            <p:cNvSpPr/>
            <p:nvPr/>
          </p:nvSpPr>
          <p:spPr>
            <a:xfrm>
              <a:off x="419760" y="688848"/>
              <a:ext cx="5633085" cy="44450"/>
            </a:xfrm>
            <a:custGeom>
              <a:avLst/>
              <a:gdLst/>
              <a:ahLst/>
              <a:cxnLst/>
              <a:rect l="l" t="t" r="r" b="b"/>
              <a:pathLst>
                <a:path w="5633085" h="44450">
                  <a:moveTo>
                    <a:pt x="5632704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5632704" y="44196"/>
                  </a:lnTo>
                  <a:lnTo>
                    <a:pt x="5632704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00" y="1225651"/>
              <a:ext cx="3281679" cy="5509260"/>
            </a:xfrm>
            <a:custGeom>
              <a:avLst/>
              <a:gdLst/>
              <a:ahLst/>
              <a:cxnLst/>
              <a:rect l="l" t="t" r="r" b="b"/>
              <a:pathLst>
                <a:path w="3281679" h="5509259">
                  <a:moveTo>
                    <a:pt x="3281299" y="0"/>
                  </a:moveTo>
                  <a:lnTo>
                    <a:pt x="0" y="0"/>
                  </a:lnTo>
                  <a:lnTo>
                    <a:pt x="0" y="5509260"/>
                  </a:lnTo>
                  <a:lnTo>
                    <a:pt x="3281299" y="5509260"/>
                  </a:lnTo>
                  <a:lnTo>
                    <a:pt x="32812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4939" y="1242136"/>
            <a:ext cx="3087370" cy="539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845"/>
              </a:lnSpc>
            </a:pPr>
            <a:r>
              <a:rPr sz="2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4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400">
              <a:latin typeface="Calibri"/>
              <a:cs typeface="Calibri"/>
            </a:endParaRPr>
          </a:p>
          <a:p>
            <a:pPr marL="12700" marR="856615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601980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2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endParaRPr sz="2000">
              <a:latin typeface="Calibri"/>
              <a:cs typeface="Calibri"/>
            </a:endParaRPr>
          </a:p>
          <a:p>
            <a:pPr marL="12700" marR="30480">
              <a:lnSpc>
                <a:spcPct val="99700"/>
              </a:lnSpc>
              <a:spcBef>
                <a:spcPts val="10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isspace(),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</a:t>
            </a:r>
            <a:r>
              <a:rPr sz="3600" b="1" spc="-10" dirty="0">
                <a:solidFill>
                  <a:srgbClr val="FFFF00"/>
                </a:solidFill>
                <a:latin typeface="Calibri"/>
                <a:cs typeface="Calibri"/>
              </a:rPr>
              <a:t>isalnum()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390900" y="2871810"/>
            <a:ext cx="5739130" cy="3971925"/>
            <a:chOff x="3390900" y="2871810"/>
            <a:chExt cx="5739130" cy="3971925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8050" y="2928960"/>
              <a:ext cx="2481326" cy="385762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419475" y="2900386"/>
              <a:ext cx="2538730" cy="3914775"/>
            </a:xfrm>
            <a:custGeom>
              <a:avLst/>
              <a:gdLst/>
              <a:ahLst/>
              <a:cxnLst/>
              <a:rect l="l" t="t" r="r" b="b"/>
              <a:pathLst>
                <a:path w="2538729" h="3914775">
                  <a:moveTo>
                    <a:pt x="0" y="3914775"/>
                  </a:moveTo>
                  <a:lnTo>
                    <a:pt x="2538476" y="3914775"/>
                  </a:lnTo>
                  <a:lnTo>
                    <a:pt x="2538476" y="0"/>
                  </a:lnTo>
                  <a:lnTo>
                    <a:pt x="0" y="0"/>
                  </a:lnTo>
                  <a:lnTo>
                    <a:pt x="0" y="39147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7501" y="2928960"/>
              <a:ext cx="2905125" cy="385762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138926" y="2900385"/>
              <a:ext cx="2962275" cy="3914775"/>
            </a:xfrm>
            <a:custGeom>
              <a:avLst/>
              <a:gdLst/>
              <a:ahLst/>
              <a:cxnLst/>
              <a:rect l="l" t="t" r="r" b="b"/>
              <a:pathLst>
                <a:path w="2962275" h="3914775">
                  <a:moveTo>
                    <a:pt x="0" y="3914775"/>
                  </a:moveTo>
                  <a:lnTo>
                    <a:pt x="2962275" y="3914775"/>
                  </a:lnTo>
                  <a:lnTo>
                    <a:pt x="2962275" y="0"/>
                  </a:lnTo>
                  <a:lnTo>
                    <a:pt x="0" y="0"/>
                  </a:lnTo>
                  <a:lnTo>
                    <a:pt x="0" y="39147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0902" y="-87680"/>
            <a:ext cx="73056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10" dirty="0"/>
              <a:t> </a:t>
            </a:r>
            <a:r>
              <a:rPr sz="5400" spc="-10" dirty="0">
                <a:solidFill>
                  <a:srgbClr val="FFFF00"/>
                </a:solidFill>
              </a:rPr>
              <a:t>split()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76200" y="1225700"/>
            <a:ext cx="2853055" cy="5632450"/>
          </a:xfrm>
          <a:custGeom>
            <a:avLst/>
            <a:gdLst/>
            <a:ahLst/>
            <a:cxnLst/>
            <a:rect l="l" t="t" r="r" b="b"/>
            <a:pathLst>
              <a:path w="2853055" h="5632450">
                <a:moveTo>
                  <a:pt x="2852674" y="0"/>
                </a:moveTo>
                <a:lnTo>
                  <a:pt x="0" y="0"/>
                </a:lnTo>
                <a:lnTo>
                  <a:pt x="0" y="5632323"/>
                </a:lnTo>
                <a:lnTo>
                  <a:pt x="2852674" y="5632323"/>
                </a:lnTo>
                <a:lnTo>
                  <a:pt x="28526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4939" y="1243406"/>
            <a:ext cx="2581275" cy="5511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6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12700" marR="350520">
              <a:lnSpc>
                <a:spcPts val="3840"/>
              </a:lnSpc>
              <a:spcBef>
                <a:spcPts val="90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95885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 marR="31115">
              <a:lnSpc>
                <a:spcPts val="24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2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endParaRPr sz="2000">
              <a:latin typeface="Calibri"/>
              <a:cs typeface="Calibri"/>
            </a:endParaRPr>
          </a:p>
          <a:p>
            <a:pPr marL="12700" marR="259715">
              <a:lnSpc>
                <a:spcPct val="99800"/>
              </a:lnSpc>
              <a:spcBef>
                <a:spcPts val="5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</a:t>
            </a:r>
            <a:r>
              <a:rPr sz="20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isalnum(), </a:t>
            </a: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split()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partition(),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rstrip(), replace(),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014598" y="3374478"/>
            <a:ext cx="6043930" cy="3326765"/>
            <a:chOff x="3014598" y="3374478"/>
            <a:chExt cx="6043930" cy="332676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2864" y="3483716"/>
              <a:ext cx="5786253" cy="309054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043173" y="3403053"/>
              <a:ext cx="5986780" cy="3269615"/>
            </a:xfrm>
            <a:custGeom>
              <a:avLst/>
              <a:gdLst/>
              <a:ahLst/>
              <a:cxnLst/>
              <a:rect l="l" t="t" r="r" b="b"/>
              <a:pathLst>
                <a:path w="5986780" h="3269615">
                  <a:moveTo>
                    <a:pt x="0" y="3269234"/>
                  </a:moveTo>
                  <a:lnTo>
                    <a:pt x="5986526" y="3269234"/>
                  </a:lnTo>
                  <a:lnTo>
                    <a:pt x="5986526" y="0"/>
                  </a:lnTo>
                  <a:lnTo>
                    <a:pt x="0" y="0"/>
                  </a:lnTo>
                  <a:lnTo>
                    <a:pt x="0" y="3269234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72125" y="3714775"/>
            <a:ext cx="3357879" cy="523240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2075" marR="213995">
              <a:lnSpc>
                <a:spcPct val="100000"/>
              </a:lnSpc>
              <a:spcBef>
                <a:spcPts val="270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Split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returns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separating</a:t>
            </a:r>
            <a:r>
              <a:rPr sz="1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elements</a:t>
            </a:r>
            <a:r>
              <a:rPr sz="1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through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whitespaces</a:t>
            </a:r>
            <a:r>
              <a:rPr sz="1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default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186048" y="3918965"/>
            <a:ext cx="3486785" cy="2896235"/>
            <a:chOff x="3186048" y="3918965"/>
            <a:chExt cx="3486785" cy="2896235"/>
          </a:xfrm>
        </p:grpSpPr>
        <p:sp>
          <p:nvSpPr>
            <p:cNvPr id="12" name="object 12"/>
            <p:cNvSpPr/>
            <p:nvPr/>
          </p:nvSpPr>
          <p:spPr>
            <a:xfrm>
              <a:off x="5143500" y="3931665"/>
              <a:ext cx="428625" cy="214629"/>
            </a:xfrm>
            <a:custGeom>
              <a:avLst/>
              <a:gdLst/>
              <a:ahLst/>
              <a:cxnLst/>
              <a:rect l="l" t="t" r="r" b="b"/>
              <a:pathLst>
                <a:path w="428625" h="214629">
                  <a:moveTo>
                    <a:pt x="321437" y="0"/>
                  </a:moveTo>
                  <a:lnTo>
                    <a:pt x="321437" y="53593"/>
                  </a:lnTo>
                  <a:lnTo>
                    <a:pt x="0" y="53593"/>
                  </a:lnTo>
                  <a:lnTo>
                    <a:pt x="0" y="160654"/>
                  </a:lnTo>
                  <a:lnTo>
                    <a:pt x="321437" y="160654"/>
                  </a:lnTo>
                  <a:lnTo>
                    <a:pt x="321437" y="214248"/>
                  </a:lnTo>
                  <a:lnTo>
                    <a:pt x="428625" y="107060"/>
                  </a:lnTo>
                  <a:lnTo>
                    <a:pt x="32143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43500" y="3931665"/>
              <a:ext cx="428625" cy="214629"/>
            </a:xfrm>
            <a:custGeom>
              <a:avLst/>
              <a:gdLst/>
              <a:ahLst/>
              <a:cxnLst/>
              <a:rect l="l" t="t" r="r" b="b"/>
              <a:pathLst>
                <a:path w="428625" h="214629">
                  <a:moveTo>
                    <a:pt x="0" y="53593"/>
                  </a:moveTo>
                  <a:lnTo>
                    <a:pt x="321437" y="53593"/>
                  </a:lnTo>
                  <a:lnTo>
                    <a:pt x="321437" y="0"/>
                  </a:lnTo>
                  <a:lnTo>
                    <a:pt x="428625" y="107060"/>
                  </a:lnTo>
                  <a:lnTo>
                    <a:pt x="321437" y="214248"/>
                  </a:lnTo>
                  <a:lnTo>
                    <a:pt x="321437" y="160654"/>
                  </a:lnTo>
                  <a:lnTo>
                    <a:pt x="0" y="160654"/>
                  </a:lnTo>
                  <a:lnTo>
                    <a:pt x="0" y="53593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14623" y="6572275"/>
              <a:ext cx="3429635" cy="214629"/>
            </a:xfrm>
            <a:custGeom>
              <a:avLst/>
              <a:gdLst/>
              <a:ahLst/>
              <a:cxnLst/>
              <a:rect l="l" t="t" r="r" b="b"/>
              <a:pathLst>
                <a:path w="3429634" h="214629">
                  <a:moveTo>
                    <a:pt x="500125" y="0"/>
                  </a:moveTo>
                  <a:lnTo>
                    <a:pt x="495421" y="41709"/>
                  </a:lnTo>
                  <a:lnTo>
                    <a:pt x="482584" y="75768"/>
                  </a:lnTo>
                  <a:lnTo>
                    <a:pt x="463532" y="98730"/>
                  </a:lnTo>
                  <a:lnTo>
                    <a:pt x="440181" y="107149"/>
                  </a:lnTo>
                  <a:lnTo>
                    <a:pt x="310006" y="107149"/>
                  </a:lnTo>
                  <a:lnTo>
                    <a:pt x="286710" y="115571"/>
                  </a:lnTo>
                  <a:lnTo>
                    <a:pt x="267652" y="138537"/>
                  </a:lnTo>
                  <a:lnTo>
                    <a:pt x="254785" y="172599"/>
                  </a:lnTo>
                  <a:lnTo>
                    <a:pt x="250062" y="214309"/>
                  </a:lnTo>
                  <a:lnTo>
                    <a:pt x="245358" y="172599"/>
                  </a:lnTo>
                  <a:lnTo>
                    <a:pt x="232521" y="138537"/>
                  </a:lnTo>
                  <a:lnTo>
                    <a:pt x="213469" y="115571"/>
                  </a:lnTo>
                  <a:lnTo>
                    <a:pt x="190118" y="107149"/>
                  </a:lnTo>
                  <a:lnTo>
                    <a:pt x="60071" y="107149"/>
                  </a:lnTo>
                  <a:lnTo>
                    <a:pt x="36701" y="98730"/>
                  </a:lnTo>
                  <a:lnTo>
                    <a:pt x="17605" y="75768"/>
                  </a:lnTo>
                  <a:lnTo>
                    <a:pt x="4724" y="41709"/>
                  </a:lnTo>
                  <a:lnTo>
                    <a:pt x="0" y="0"/>
                  </a:lnTo>
                </a:path>
                <a:path w="3429634" h="214629">
                  <a:moveTo>
                    <a:pt x="1428877" y="0"/>
                  </a:moveTo>
                  <a:lnTo>
                    <a:pt x="1424152" y="41702"/>
                  </a:lnTo>
                  <a:lnTo>
                    <a:pt x="1411271" y="75757"/>
                  </a:lnTo>
                  <a:lnTo>
                    <a:pt x="1392175" y="98717"/>
                  </a:lnTo>
                  <a:lnTo>
                    <a:pt x="1368805" y="107137"/>
                  </a:lnTo>
                  <a:lnTo>
                    <a:pt x="1167256" y="107137"/>
                  </a:lnTo>
                  <a:lnTo>
                    <a:pt x="1143960" y="115556"/>
                  </a:lnTo>
                  <a:lnTo>
                    <a:pt x="1124902" y="138518"/>
                  </a:lnTo>
                  <a:lnTo>
                    <a:pt x="1112035" y="172576"/>
                  </a:lnTo>
                  <a:lnTo>
                    <a:pt x="1107313" y="214285"/>
                  </a:lnTo>
                  <a:lnTo>
                    <a:pt x="1102608" y="172576"/>
                  </a:lnTo>
                  <a:lnTo>
                    <a:pt x="1089771" y="138518"/>
                  </a:lnTo>
                  <a:lnTo>
                    <a:pt x="1070719" y="115556"/>
                  </a:lnTo>
                  <a:lnTo>
                    <a:pt x="1047368" y="107137"/>
                  </a:lnTo>
                  <a:lnTo>
                    <a:pt x="845820" y="107137"/>
                  </a:lnTo>
                  <a:lnTo>
                    <a:pt x="822469" y="98717"/>
                  </a:lnTo>
                  <a:lnTo>
                    <a:pt x="803417" y="75757"/>
                  </a:lnTo>
                  <a:lnTo>
                    <a:pt x="790580" y="41702"/>
                  </a:lnTo>
                  <a:lnTo>
                    <a:pt x="785876" y="0"/>
                  </a:lnTo>
                </a:path>
                <a:path w="3429634" h="214629">
                  <a:moveTo>
                    <a:pt x="2286127" y="0"/>
                  </a:moveTo>
                  <a:lnTo>
                    <a:pt x="2281402" y="41702"/>
                  </a:lnTo>
                  <a:lnTo>
                    <a:pt x="2268521" y="75757"/>
                  </a:lnTo>
                  <a:lnTo>
                    <a:pt x="2249425" y="98717"/>
                  </a:lnTo>
                  <a:lnTo>
                    <a:pt x="2226055" y="107137"/>
                  </a:lnTo>
                  <a:lnTo>
                    <a:pt x="2096008" y="107137"/>
                  </a:lnTo>
                  <a:lnTo>
                    <a:pt x="2072657" y="115556"/>
                  </a:lnTo>
                  <a:lnTo>
                    <a:pt x="2053605" y="138518"/>
                  </a:lnTo>
                  <a:lnTo>
                    <a:pt x="2040768" y="172576"/>
                  </a:lnTo>
                  <a:lnTo>
                    <a:pt x="2036064" y="214285"/>
                  </a:lnTo>
                  <a:lnTo>
                    <a:pt x="2031341" y="172576"/>
                  </a:lnTo>
                  <a:lnTo>
                    <a:pt x="2018474" y="138518"/>
                  </a:lnTo>
                  <a:lnTo>
                    <a:pt x="1999416" y="115556"/>
                  </a:lnTo>
                  <a:lnTo>
                    <a:pt x="1976120" y="107137"/>
                  </a:lnTo>
                  <a:lnTo>
                    <a:pt x="1845945" y="107137"/>
                  </a:lnTo>
                  <a:lnTo>
                    <a:pt x="1822594" y="98717"/>
                  </a:lnTo>
                  <a:lnTo>
                    <a:pt x="1803542" y="75757"/>
                  </a:lnTo>
                  <a:lnTo>
                    <a:pt x="1790705" y="41702"/>
                  </a:lnTo>
                  <a:lnTo>
                    <a:pt x="1786001" y="0"/>
                  </a:lnTo>
                </a:path>
                <a:path w="3429634" h="214629">
                  <a:moveTo>
                    <a:pt x="3429127" y="0"/>
                  </a:moveTo>
                  <a:lnTo>
                    <a:pt x="3424404" y="41702"/>
                  </a:lnTo>
                  <a:lnTo>
                    <a:pt x="3411537" y="75757"/>
                  </a:lnTo>
                  <a:lnTo>
                    <a:pt x="3392479" y="98717"/>
                  </a:lnTo>
                  <a:lnTo>
                    <a:pt x="3369182" y="107137"/>
                  </a:lnTo>
                  <a:lnTo>
                    <a:pt x="3096133" y="107137"/>
                  </a:lnTo>
                  <a:lnTo>
                    <a:pt x="3072782" y="115556"/>
                  </a:lnTo>
                  <a:lnTo>
                    <a:pt x="3053730" y="138518"/>
                  </a:lnTo>
                  <a:lnTo>
                    <a:pt x="3040893" y="172576"/>
                  </a:lnTo>
                  <a:lnTo>
                    <a:pt x="3036189" y="214285"/>
                  </a:lnTo>
                  <a:lnTo>
                    <a:pt x="3031466" y="172576"/>
                  </a:lnTo>
                  <a:lnTo>
                    <a:pt x="3018599" y="138518"/>
                  </a:lnTo>
                  <a:lnTo>
                    <a:pt x="2999541" y="115556"/>
                  </a:lnTo>
                  <a:lnTo>
                    <a:pt x="2976245" y="107137"/>
                  </a:lnTo>
                  <a:lnTo>
                    <a:pt x="2703195" y="107137"/>
                  </a:lnTo>
                  <a:lnTo>
                    <a:pt x="2679844" y="98717"/>
                  </a:lnTo>
                  <a:lnTo>
                    <a:pt x="2660792" y="75757"/>
                  </a:lnTo>
                  <a:lnTo>
                    <a:pt x="2647955" y="41702"/>
                  </a:lnTo>
                  <a:lnTo>
                    <a:pt x="2643251" y="0"/>
                  </a:lnTo>
                </a:path>
              </a:pathLst>
            </a:custGeom>
            <a:ln w="571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000375" y="785748"/>
            <a:ext cx="6072505" cy="2554605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 marL="91440" marR="588010">
              <a:lnSpc>
                <a:spcPct val="100000"/>
              </a:lnSpc>
              <a:spcBef>
                <a:spcPts val="160"/>
              </a:spcBef>
            </a:pPr>
            <a:r>
              <a:rPr sz="3200" b="1" spc="-10" dirty="0">
                <a:latin typeface="Calibri"/>
                <a:cs typeface="Calibri"/>
              </a:rPr>
              <a:t>split()</a:t>
            </a:r>
            <a:r>
              <a:rPr sz="3200" b="1" spc="-225" dirty="0">
                <a:latin typeface="Calibri"/>
                <a:cs typeface="Calibri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Calibri"/>
                <a:cs typeface="Calibri"/>
              </a:rPr>
              <a:t>Splits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string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at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specified </a:t>
            </a:r>
            <a:r>
              <a:rPr sz="2400" b="1" spc="-30" dirty="0">
                <a:latin typeface="Calibri"/>
                <a:cs typeface="Calibri"/>
              </a:rPr>
              <a:t>separator,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returns</a:t>
            </a:r>
            <a:r>
              <a:rPr sz="32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List.</a:t>
            </a:r>
            <a:endParaRPr sz="3200">
              <a:latin typeface="Calibri"/>
              <a:cs typeface="Calibri"/>
            </a:endParaRPr>
          </a:p>
          <a:p>
            <a:pPr marL="662940" indent="-571500">
              <a:lnSpc>
                <a:spcPct val="100000"/>
              </a:lnSpc>
              <a:spcBef>
                <a:spcPts val="50"/>
              </a:spcBef>
              <a:buAutoNum type="romanLcParenR"/>
              <a:tabLst>
                <a:tab pos="662940" algn="l"/>
              </a:tabLst>
            </a:pP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default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character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splitting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</a:t>
            </a:r>
            <a:endParaRPr sz="2400">
              <a:latin typeface="Calibri"/>
              <a:cs typeface="Calibri"/>
            </a:endParaRPr>
          </a:p>
          <a:p>
            <a:pPr marL="663575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whitespace.</a:t>
            </a:r>
            <a:endParaRPr sz="2400">
              <a:latin typeface="Calibri"/>
              <a:cs typeface="Calibri"/>
            </a:endParaRPr>
          </a:p>
          <a:p>
            <a:pPr marL="663575" marR="245110" indent="-572135">
              <a:lnSpc>
                <a:spcPct val="100000"/>
              </a:lnSpc>
              <a:buAutoNum type="romanLcParenR" startAt="2"/>
              <a:tabLst>
                <a:tab pos="663575" algn="l"/>
              </a:tabLst>
            </a:pPr>
            <a:r>
              <a:rPr sz="2400" b="1" dirty="0">
                <a:latin typeface="Calibri"/>
                <a:cs typeface="Calibri"/>
              </a:rPr>
              <a:t>One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can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specify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their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own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character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on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basis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which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splitting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done.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00875" y="5500700"/>
            <a:ext cx="1929130" cy="1077595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2075" marR="100330">
              <a:lnSpc>
                <a:spcPct val="97600"/>
              </a:lnSpc>
              <a:spcBef>
                <a:spcPts val="31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Split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returns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list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separating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elements</a:t>
            </a:r>
            <a:r>
              <a:rPr sz="1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through</a:t>
            </a:r>
            <a:r>
              <a:rPr sz="1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‘</a:t>
            </a:r>
            <a:r>
              <a:rPr sz="3600" b="1" spc="-1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’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630926" y="6062078"/>
            <a:ext cx="1383030" cy="240029"/>
            <a:chOff x="5630926" y="6062078"/>
            <a:chExt cx="1383030" cy="240029"/>
          </a:xfrm>
        </p:grpSpPr>
        <p:sp>
          <p:nvSpPr>
            <p:cNvPr id="18" name="object 18"/>
            <p:cNvSpPr/>
            <p:nvPr/>
          </p:nvSpPr>
          <p:spPr>
            <a:xfrm>
              <a:off x="5643626" y="6074778"/>
              <a:ext cx="1357630" cy="214629"/>
            </a:xfrm>
            <a:custGeom>
              <a:avLst/>
              <a:gdLst/>
              <a:ahLst/>
              <a:cxnLst/>
              <a:rect l="l" t="t" r="r" b="b"/>
              <a:pathLst>
                <a:path w="1357629" h="214629">
                  <a:moveTo>
                    <a:pt x="1250060" y="0"/>
                  </a:moveTo>
                  <a:lnTo>
                    <a:pt x="1250060" y="53568"/>
                  </a:lnTo>
                  <a:lnTo>
                    <a:pt x="0" y="53568"/>
                  </a:lnTo>
                  <a:lnTo>
                    <a:pt x="0" y="160731"/>
                  </a:lnTo>
                  <a:lnTo>
                    <a:pt x="1250060" y="160731"/>
                  </a:lnTo>
                  <a:lnTo>
                    <a:pt x="1250060" y="214312"/>
                  </a:lnTo>
                  <a:lnTo>
                    <a:pt x="1357249" y="107149"/>
                  </a:lnTo>
                  <a:lnTo>
                    <a:pt x="125006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43626" y="6074778"/>
              <a:ext cx="1357630" cy="214629"/>
            </a:xfrm>
            <a:custGeom>
              <a:avLst/>
              <a:gdLst/>
              <a:ahLst/>
              <a:cxnLst/>
              <a:rect l="l" t="t" r="r" b="b"/>
              <a:pathLst>
                <a:path w="1357629" h="214629">
                  <a:moveTo>
                    <a:pt x="0" y="53568"/>
                  </a:moveTo>
                  <a:lnTo>
                    <a:pt x="1250060" y="53568"/>
                  </a:lnTo>
                  <a:lnTo>
                    <a:pt x="1250060" y="0"/>
                  </a:lnTo>
                  <a:lnTo>
                    <a:pt x="1357249" y="107149"/>
                  </a:lnTo>
                  <a:lnTo>
                    <a:pt x="1250060" y="214312"/>
                  </a:lnTo>
                  <a:lnTo>
                    <a:pt x="1250060" y="160731"/>
                  </a:lnTo>
                  <a:lnTo>
                    <a:pt x="0" y="160731"/>
                  </a:lnTo>
                  <a:lnTo>
                    <a:pt x="0" y="53568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8993" y="-87680"/>
            <a:ext cx="85877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partition()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76200" y="1225740"/>
            <a:ext cx="2853055" cy="5570855"/>
          </a:xfrm>
          <a:custGeom>
            <a:avLst/>
            <a:gdLst/>
            <a:ahLst/>
            <a:cxnLst/>
            <a:rect l="l" t="t" r="r" b="b"/>
            <a:pathLst>
              <a:path w="2853055" h="5570855">
                <a:moveTo>
                  <a:pt x="2852674" y="0"/>
                </a:moveTo>
                <a:lnTo>
                  <a:pt x="0" y="0"/>
                </a:lnTo>
                <a:lnTo>
                  <a:pt x="0" y="5570728"/>
                </a:lnTo>
                <a:lnTo>
                  <a:pt x="2852674" y="5570728"/>
                </a:lnTo>
                <a:lnTo>
                  <a:pt x="28526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4939" y="1243406"/>
            <a:ext cx="2581275" cy="5450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6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12700" marR="350520">
              <a:lnSpc>
                <a:spcPts val="3840"/>
              </a:lnSpc>
              <a:spcBef>
                <a:spcPts val="90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95885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 marR="31115">
              <a:lnSpc>
                <a:spcPts val="24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2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endParaRPr sz="2000">
              <a:latin typeface="Calibri"/>
              <a:cs typeface="Calibri"/>
            </a:endParaRPr>
          </a:p>
          <a:p>
            <a:pPr marL="12700" marR="259715">
              <a:lnSpc>
                <a:spcPct val="99900"/>
              </a:lnSpc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</a:t>
            </a:r>
            <a:r>
              <a:rPr sz="20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isalnum(),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partition()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rstrip(), replace(),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05911" y="3202051"/>
            <a:ext cx="5979795" cy="1862455"/>
            <a:chOff x="3105911" y="3202051"/>
            <a:chExt cx="5979795" cy="186245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43249" y="3214624"/>
              <a:ext cx="5929376" cy="93357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36899" y="3208401"/>
              <a:ext cx="5942330" cy="946150"/>
            </a:xfrm>
            <a:custGeom>
              <a:avLst/>
              <a:gdLst/>
              <a:ahLst/>
              <a:cxnLst/>
              <a:rect l="l" t="t" r="r" b="b"/>
              <a:pathLst>
                <a:path w="5942330" h="946150">
                  <a:moveTo>
                    <a:pt x="0" y="946150"/>
                  </a:moveTo>
                  <a:lnTo>
                    <a:pt x="5942076" y="946150"/>
                  </a:lnTo>
                  <a:lnTo>
                    <a:pt x="5942076" y="0"/>
                  </a:lnTo>
                  <a:lnTo>
                    <a:pt x="0" y="0"/>
                  </a:lnTo>
                  <a:lnTo>
                    <a:pt x="0" y="94615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36187" y="4076700"/>
              <a:ext cx="5322570" cy="428625"/>
            </a:xfrm>
            <a:custGeom>
              <a:avLst/>
              <a:gdLst/>
              <a:ahLst/>
              <a:cxnLst/>
              <a:rect l="l" t="t" r="r" b="b"/>
              <a:pathLst>
                <a:path w="5322570" h="428625">
                  <a:moveTo>
                    <a:pt x="1178687" y="0"/>
                  </a:moveTo>
                  <a:lnTo>
                    <a:pt x="1174401" y="56978"/>
                  </a:lnTo>
                  <a:lnTo>
                    <a:pt x="1162308" y="108185"/>
                  </a:lnTo>
                  <a:lnTo>
                    <a:pt x="1143555" y="151574"/>
                  </a:lnTo>
                  <a:lnTo>
                    <a:pt x="1119288" y="185100"/>
                  </a:lnTo>
                  <a:lnTo>
                    <a:pt x="1058799" y="214375"/>
                  </a:lnTo>
                  <a:lnTo>
                    <a:pt x="709295" y="214249"/>
                  </a:lnTo>
                  <a:lnTo>
                    <a:pt x="677386" y="221908"/>
                  </a:lnTo>
                  <a:lnTo>
                    <a:pt x="648716" y="243524"/>
                  </a:lnTo>
                  <a:lnTo>
                    <a:pt x="624427" y="277050"/>
                  </a:lnTo>
                  <a:lnTo>
                    <a:pt x="605663" y="320439"/>
                  </a:lnTo>
                  <a:lnTo>
                    <a:pt x="593566" y="371646"/>
                  </a:lnTo>
                  <a:lnTo>
                    <a:pt x="589279" y="428625"/>
                  </a:lnTo>
                  <a:lnTo>
                    <a:pt x="585003" y="371646"/>
                  </a:lnTo>
                  <a:lnTo>
                    <a:pt x="572929" y="320439"/>
                  </a:lnTo>
                  <a:lnTo>
                    <a:pt x="554196" y="277050"/>
                  </a:lnTo>
                  <a:lnTo>
                    <a:pt x="529938" y="243524"/>
                  </a:lnTo>
                  <a:lnTo>
                    <a:pt x="501291" y="221908"/>
                  </a:lnTo>
                  <a:lnTo>
                    <a:pt x="469391" y="214249"/>
                  </a:lnTo>
                  <a:lnTo>
                    <a:pt x="119887" y="214249"/>
                  </a:lnTo>
                  <a:lnTo>
                    <a:pt x="87988" y="206598"/>
                  </a:lnTo>
                  <a:lnTo>
                    <a:pt x="59341" y="185006"/>
                  </a:lnTo>
                  <a:lnTo>
                    <a:pt x="35083" y="151511"/>
                  </a:lnTo>
                  <a:lnTo>
                    <a:pt x="16350" y="108152"/>
                  </a:lnTo>
                  <a:lnTo>
                    <a:pt x="4276" y="56968"/>
                  </a:lnTo>
                  <a:lnTo>
                    <a:pt x="0" y="0"/>
                  </a:lnTo>
                </a:path>
                <a:path w="5322570" h="428625">
                  <a:moveTo>
                    <a:pt x="5322062" y="0"/>
                  </a:moveTo>
                  <a:lnTo>
                    <a:pt x="5317776" y="56978"/>
                  </a:lnTo>
                  <a:lnTo>
                    <a:pt x="5305683" y="108185"/>
                  </a:lnTo>
                  <a:lnTo>
                    <a:pt x="5286930" y="151574"/>
                  </a:lnTo>
                  <a:lnTo>
                    <a:pt x="5262663" y="185100"/>
                  </a:lnTo>
                  <a:lnTo>
                    <a:pt x="5202173" y="214375"/>
                  </a:lnTo>
                  <a:lnTo>
                    <a:pt x="4138294" y="214375"/>
                  </a:lnTo>
                  <a:lnTo>
                    <a:pt x="4106395" y="222026"/>
                  </a:lnTo>
                  <a:lnTo>
                    <a:pt x="4077748" y="243618"/>
                  </a:lnTo>
                  <a:lnTo>
                    <a:pt x="4053490" y="277113"/>
                  </a:lnTo>
                  <a:lnTo>
                    <a:pt x="4034757" y="320472"/>
                  </a:lnTo>
                  <a:lnTo>
                    <a:pt x="4022683" y="371656"/>
                  </a:lnTo>
                  <a:lnTo>
                    <a:pt x="4018407" y="428625"/>
                  </a:lnTo>
                  <a:lnTo>
                    <a:pt x="4014120" y="371656"/>
                  </a:lnTo>
                  <a:lnTo>
                    <a:pt x="4002024" y="320472"/>
                  </a:lnTo>
                  <a:lnTo>
                    <a:pt x="3983259" y="277113"/>
                  </a:lnTo>
                  <a:lnTo>
                    <a:pt x="3958971" y="243618"/>
                  </a:lnTo>
                  <a:lnTo>
                    <a:pt x="3930300" y="222026"/>
                  </a:lnTo>
                  <a:lnTo>
                    <a:pt x="3898391" y="214375"/>
                  </a:lnTo>
                  <a:lnTo>
                    <a:pt x="2834513" y="214375"/>
                  </a:lnTo>
                  <a:lnTo>
                    <a:pt x="2802657" y="206716"/>
                  </a:lnTo>
                  <a:lnTo>
                    <a:pt x="2774023" y="185100"/>
                  </a:lnTo>
                  <a:lnTo>
                    <a:pt x="2749756" y="151574"/>
                  </a:lnTo>
                  <a:lnTo>
                    <a:pt x="2731003" y="108185"/>
                  </a:lnTo>
                  <a:lnTo>
                    <a:pt x="2718910" y="56978"/>
                  </a:lnTo>
                  <a:lnTo>
                    <a:pt x="2714625" y="0"/>
                  </a:lnTo>
                </a:path>
                <a:path w="5322570" h="428625">
                  <a:moveTo>
                    <a:pt x="2107438" y="0"/>
                  </a:moveTo>
                  <a:lnTo>
                    <a:pt x="2103151" y="56978"/>
                  </a:lnTo>
                  <a:lnTo>
                    <a:pt x="2091055" y="108185"/>
                  </a:lnTo>
                  <a:lnTo>
                    <a:pt x="2072290" y="151574"/>
                  </a:lnTo>
                  <a:lnTo>
                    <a:pt x="2048002" y="185100"/>
                  </a:lnTo>
                  <a:lnTo>
                    <a:pt x="1987423" y="214375"/>
                  </a:lnTo>
                  <a:lnTo>
                    <a:pt x="1941576" y="214375"/>
                  </a:lnTo>
                  <a:lnTo>
                    <a:pt x="1909676" y="222026"/>
                  </a:lnTo>
                  <a:lnTo>
                    <a:pt x="1881029" y="243618"/>
                  </a:lnTo>
                  <a:lnTo>
                    <a:pt x="1856771" y="277113"/>
                  </a:lnTo>
                  <a:lnTo>
                    <a:pt x="1838038" y="320472"/>
                  </a:lnTo>
                  <a:lnTo>
                    <a:pt x="1825964" y="371656"/>
                  </a:lnTo>
                  <a:lnTo>
                    <a:pt x="1821688" y="428625"/>
                  </a:lnTo>
                  <a:lnTo>
                    <a:pt x="1817401" y="371656"/>
                  </a:lnTo>
                  <a:lnTo>
                    <a:pt x="1805305" y="320472"/>
                  </a:lnTo>
                  <a:lnTo>
                    <a:pt x="1786540" y="277113"/>
                  </a:lnTo>
                  <a:lnTo>
                    <a:pt x="1762252" y="243618"/>
                  </a:lnTo>
                  <a:lnTo>
                    <a:pt x="1733581" y="222026"/>
                  </a:lnTo>
                  <a:lnTo>
                    <a:pt x="1701673" y="214375"/>
                  </a:lnTo>
                  <a:lnTo>
                    <a:pt x="1655826" y="214375"/>
                  </a:lnTo>
                  <a:lnTo>
                    <a:pt x="1623926" y="206716"/>
                  </a:lnTo>
                  <a:lnTo>
                    <a:pt x="1595279" y="185100"/>
                  </a:lnTo>
                  <a:lnTo>
                    <a:pt x="1571021" y="151574"/>
                  </a:lnTo>
                  <a:lnTo>
                    <a:pt x="1552288" y="108185"/>
                  </a:lnTo>
                  <a:lnTo>
                    <a:pt x="1540214" y="56978"/>
                  </a:lnTo>
                  <a:lnTo>
                    <a:pt x="1535938" y="0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05911" y="4479036"/>
              <a:ext cx="342900" cy="3413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8395" y="4479036"/>
              <a:ext cx="330707" cy="3413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18687" y="4479036"/>
              <a:ext cx="1659636" cy="3413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05911" y="4722876"/>
              <a:ext cx="1097280" cy="34137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071748" y="785876"/>
            <a:ext cx="6000750" cy="2369820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15240" rIns="0" bIns="0" rtlCol="0">
            <a:spAutoFit/>
          </a:bodyPr>
          <a:lstStyle/>
          <a:p>
            <a:pPr marL="92075" marR="344805">
              <a:lnSpc>
                <a:spcPct val="101699"/>
              </a:lnSpc>
              <a:spcBef>
                <a:spcPts val="120"/>
              </a:spcBef>
            </a:pP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Returns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where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parted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into </a:t>
            </a:r>
            <a:r>
              <a:rPr sz="2000" b="1" dirty="0">
                <a:latin typeface="Calibri"/>
                <a:cs typeface="Calibri"/>
              </a:rPr>
              <a:t>three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parts.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parts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returned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Tuple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are:</a:t>
            </a:r>
            <a:endParaRPr sz="2000">
              <a:latin typeface="Calibri"/>
              <a:cs typeface="Calibri"/>
            </a:endParaRPr>
          </a:p>
          <a:p>
            <a:pPr marL="607060" indent="-514984">
              <a:lnSpc>
                <a:spcPct val="100000"/>
              </a:lnSpc>
              <a:buAutoNum type="romanLcParenR"/>
              <a:tabLst>
                <a:tab pos="607060" algn="l"/>
              </a:tabLst>
            </a:pPr>
            <a:r>
              <a:rPr sz="2000" b="1" dirty="0">
                <a:latin typeface="Calibri"/>
                <a:cs typeface="Calibri"/>
              </a:rPr>
              <a:t>Portion</a:t>
            </a:r>
            <a:r>
              <a:rPr sz="2000" b="1" spc="-9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before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argument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whole</a:t>
            </a:r>
            <a:endParaRPr sz="2000">
              <a:latin typeface="Calibri"/>
              <a:cs typeface="Calibri"/>
            </a:endParaRPr>
          </a:p>
          <a:p>
            <a:pPr marL="60706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607060" indent="-514984">
              <a:lnSpc>
                <a:spcPct val="100000"/>
              </a:lnSpc>
              <a:buAutoNum type="romanLcParenR" startAt="2"/>
              <a:tabLst>
                <a:tab pos="607060" algn="l"/>
              </a:tabLst>
            </a:pP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argument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sent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partition()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function</a:t>
            </a:r>
            <a:endParaRPr sz="2000">
              <a:latin typeface="Calibri"/>
              <a:cs typeface="Calibri"/>
            </a:endParaRPr>
          </a:p>
          <a:p>
            <a:pPr marL="607060" indent="-514984">
              <a:lnSpc>
                <a:spcPct val="100000"/>
              </a:lnSpc>
              <a:buAutoNum type="romanLcParenR" startAt="2"/>
              <a:tabLst>
                <a:tab pos="607060" algn="l"/>
              </a:tabLst>
            </a:pPr>
            <a:r>
              <a:rPr sz="2000" b="1" dirty="0">
                <a:latin typeface="Calibri"/>
                <a:cs typeface="Calibri"/>
              </a:rPr>
              <a:t>Portion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after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argument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whole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string.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43250" y="5143487"/>
            <a:ext cx="6000750" cy="36957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1750" rIns="0" bIns="0" rtlCol="0">
            <a:spAutoFit/>
          </a:bodyPr>
          <a:lstStyle/>
          <a:p>
            <a:pPr marL="153035">
              <a:lnSpc>
                <a:spcPct val="100000"/>
              </a:lnSpc>
              <a:spcBef>
                <a:spcPts val="25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“my” is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argument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sent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partition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function.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43250" y="4500562"/>
            <a:ext cx="1643380" cy="584835"/>
          </a:xfrm>
          <a:prstGeom prst="rect">
            <a:avLst/>
          </a:prstGeom>
          <a:ln w="12700">
            <a:solidFill>
              <a:srgbClr val="C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91440" marR="100330">
              <a:lnSpc>
                <a:spcPct val="100000"/>
              </a:lnSpc>
              <a:spcBef>
                <a:spcPts val="265"/>
              </a:spcBef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(i)</a:t>
            </a:r>
            <a:r>
              <a:rPr sz="16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Portion</a:t>
            </a:r>
            <a:r>
              <a:rPr sz="16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before argument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820411" y="4479035"/>
            <a:ext cx="1097280" cy="585470"/>
            <a:chOff x="4820411" y="4479035"/>
            <a:chExt cx="1097280" cy="585470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20411" y="4479035"/>
              <a:ext cx="906780" cy="34137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20411" y="4722875"/>
              <a:ext cx="1097280" cy="34137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857750" y="4500562"/>
            <a:ext cx="1285875" cy="584835"/>
          </a:xfrm>
          <a:prstGeom prst="rect">
            <a:avLst/>
          </a:prstGeom>
          <a:ln w="12700">
            <a:solidFill>
              <a:srgbClr val="C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92075" marR="368300">
              <a:lnSpc>
                <a:spcPct val="100000"/>
              </a:lnSpc>
              <a:spcBef>
                <a:spcPts val="265"/>
              </a:spcBef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(ii)</a:t>
            </a:r>
            <a:r>
              <a:rPr sz="16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1600" b="1" spc="-20" dirty="0">
                <a:solidFill>
                  <a:srgbClr val="C00000"/>
                </a:solidFill>
                <a:latin typeface="Calibri"/>
                <a:cs typeface="Calibri"/>
              </a:rPr>
              <a:t>argument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321552" y="4479035"/>
            <a:ext cx="2614930" cy="366395"/>
            <a:chOff x="6321552" y="4479035"/>
            <a:chExt cx="2614930" cy="366395"/>
          </a:xfrm>
        </p:grpSpPr>
        <p:sp>
          <p:nvSpPr>
            <p:cNvPr id="23" name="object 23"/>
            <p:cNvSpPr/>
            <p:nvPr/>
          </p:nvSpPr>
          <p:spPr>
            <a:xfrm>
              <a:off x="6358001" y="4500524"/>
              <a:ext cx="2571750" cy="339090"/>
            </a:xfrm>
            <a:custGeom>
              <a:avLst/>
              <a:gdLst/>
              <a:ahLst/>
              <a:cxnLst/>
              <a:rect l="l" t="t" r="r" b="b"/>
              <a:pathLst>
                <a:path w="2571750" h="339089">
                  <a:moveTo>
                    <a:pt x="0" y="338556"/>
                  </a:moveTo>
                  <a:lnTo>
                    <a:pt x="2571750" y="338556"/>
                  </a:lnTo>
                  <a:lnTo>
                    <a:pt x="2571750" y="0"/>
                  </a:lnTo>
                  <a:lnTo>
                    <a:pt x="0" y="0"/>
                  </a:lnTo>
                  <a:lnTo>
                    <a:pt x="0" y="338556"/>
                  </a:lnTo>
                  <a:close/>
                </a:path>
              </a:pathLst>
            </a:custGeom>
            <a:ln w="126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21552" y="4479035"/>
              <a:ext cx="2540507" cy="341375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364351" y="4522470"/>
            <a:ext cx="2559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(iii)</a:t>
            </a:r>
            <a:r>
              <a:rPr sz="16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Portion</a:t>
            </a:r>
            <a:r>
              <a:rPr sz="16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after</a:t>
            </a:r>
            <a:r>
              <a:rPr sz="16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argument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943225" y="5515037"/>
            <a:ext cx="6186805" cy="1329055"/>
            <a:chOff x="2943225" y="5515037"/>
            <a:chExt cx="6186805" cy="1329055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31919" y="5598537"/>
              <a:ext cx="6009162" cy="118802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971800" y="5543612"/>
              <a:ext cx="6129655" cy="1271905"/>
            </a:xfrm>
            <a:custGeom>
              <a:avLst/>
              <a:gdLst/>
              <a:ahLst/>
              <a:cxnLst/>
              <a:rect l="l" t="t" r="r" b="b"/>
              <a:pathLst>
                <a:path w="6129655" h="1271904">
                  <a:moveTo>
                    <a:pt x="0" y="1271523"/>
                  </a:moveTo>
                  <a:lnTo>
                    <a:pt x="6129401" y="1271523"/>
                  </a:lnTo>
                  <a:lnTo>
                    <a:pt x="6129401" y="0"/>
                  </a:lnTo>
                  <a:lnTo>
                    <a:pt x="0" y="0"/>
                  </a:lnTo>
                  <a:lnTo>
                    <a:pt x="0" y="1271523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7429500" y="5715012"/>
            <a:ext cx="1571625" cy="831215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2075" marR="288290">
              <a:lnSpc>
                <a:spcPct val="100000"/>
              </a:lnSpc>
              <a:spcBef>
                <a:spcPts val="270"/>
              </a:spcBef>
            </a:pP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Partition()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needs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atleast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one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argument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2708" y="-87680"/>
            <a:ext cx="54178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none" dirty="0"/>
              <a:t>What</a:t>
            </a:r>
            <a:r>
              <a:rPr sz="5400" u="none" spc="-65" dirty="0"/>
              <a:t> </a:t>
            </a:r>
            <a:r>
              <a:rPr sz="5400" u="none" dirty="0"/>
              <a:t>is</a:t>
            </a:r>
            <a:r>
              <a:rPr sz="5400" u="none" spc="-65" dirty="0"/>
              <a:t> </a:t>
            </a:r>
            <a:r>
              <a:rPr sz="5400" u="none" dirty="0"/>
              <a:t>a</a:t>
            </a:r>
            <a:r>
              <a:rPr sz="5400" u="none" spc="-65" dirty="0"/>
              <a:t> </a:t>
            </a:r>
            <a:r>
              <a:rPr sz="5400" u="none" dirty="0"/>
              <a:t>STRING</a:t>
            </a:r>
            <a:r>
              <a:rPr sz="5400" u="none" spc="-85" dirty="0"/>
              <a:t> </a:t>
            </a:r>
            <a:r>
              <a:rPr sz="5400" u="none" spc="-50" dirty="0"/>
              <a:t>?</a:t>
            </a:r>
            <a:endParaRPr sz="5400"/>
          </a:p>
        </p:txBody>
      </p:sp>
      <p:grpSp>
        <p:nvGrpSpPr>
          <p:cNvPr id="4" name="object 4"/>
          <p:cNvGrpSpPr/>
          <p:nvPr/>
        </p:nvGrpSpPr>
        <p:grpSpPr>
          <a:xfrm>
            <a:off x="1875154" y="688848"/>
            <a:ext cx="7204075" cy="2175510"/>
            <a:chOff x="1875154" y="688848"/>
            <a:chExt cx="7204075" cy="2175510"/>
          </a:xfrm>
        </p:grpSpPr>
        <p:sp>
          <p:nvSpPr>
            <p:cNvPr id="5" name="object 5"/>
            <p:cNvSpPr/>
            <p:nvPr/>
          </p:nvSpPr>
          <p:spPr>
            <a:xfrm>
              <a:off x="1875154" y="688848"/>
              <a:ext cx="5393690" cy="44450"/>
            </a:xfrm>
            <a:custGeom>
              <a:avLst/>
              <a:gdLst/>
              <a:ahLst/>
              <a:cxnLst/>
              <a:rect l="l" t="t" r="r" b="b"/>
              <a:pathLst>
                <a:path w="5393690" h="44450">
                  <a:moveTo>
                    <a:pt x="5393436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5393436" y="44196"/>
                  </a:lnTo>
                  <a:lnTo>
                    <a:pt x="5393436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57498" y="714375"/>
              <a:ext cx="5715000" cy="2143125"/>
            </a:xfrm>
            <a:custGeom>
              <a:avLst/>
              <a:gdLst/>
              <a:ahLst/>
              <a:cxnLst/>
              <a:rect l="l" t="t" r="r" b="b"/>
              <a:pathLst>
                <a:path w="5715000" h="2143125">
                  <a:moveTo>
                    <a:pt x="5715000" y="0"/>
                  </a:moveTo>
                  <a:lnTo>
                    <a:pt x="0" y="0"/>
                  </a:lnTo>
                  <a:lnTo>
                    <a:pt x="0" y="2143125"/>
                  </a:lnTo>
                  <a:lnTo>
                    <a:pt x="5715000" y="2143125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57498" y="714375"/>
              <a:ext cx="5715000" cy="2143125"/>
            </a:xfrm>
            <a:custGeom>
              <a:avLst/>
              <a:gdLst/>
              <a:ahLst/>
              <a:cxnLst/>
              <a:rect l="l" t="t" r="r" b="b"/>
              <a:pathLst>
                <a:path w="5715000" h="2143125">
                  <a:moveTo>
                    <a:pt x="0" y="2143125"/>
                  </a:moveTo>
                  <a:lnTo>
                    <a:pt x="5715000" y="2143125"/>
                  </a:lnTo>
                  <a:lnTo>
                    <a:pt x="5715000" y="0"/>
                  </a:lnTo>
                  <a:lnTo>
                    <a:pt x="0" y="0"/>
                  </a:lnTo>
                  <a:lnTo>
                    <a:pt x="0" y="2143125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363848" y="733805"/>
            <a:ext cx="5702300" cy="2104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6405" marR="370840" indent="-36195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446405" algn="l"/>
                <a:tab pos="3054350" algn="l"/>
              </a:tabLst>
            </a:pP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String</a:t>
            </a:r>
            <a:r>
              <a:rPr sz="2200" b="1" spc="-5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is</a:t>
            </a:r>
            <a:r>
              <a:rPr sz="2200" b="1" spc="-5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a</a:t>
            </a:r>
            <a:r>
              <a:rPr sz="2200" b="1" spc="-4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sequence</a:t>
            </a:r>
            <a:r>
              <a:rPr sz="2200" b="1" spc="-3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of</a:t>
            </a:r>
            <a:r>
              <a:rPr sz="2200" b="1" spc="-5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omic Sans MS"/>
                <a:cs typeface="Comic Sans MS"/>
              </a:rPr>
              <a:t>characters,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which</a:t>
            </a:r>
            <a:r>
              <a:rPr sz="2200" b="1" spc="-8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is</a:t>
            </a:r>
            <a:r>
              <a:rPr sz="2200" b="1" spc="-6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enclosed</a:t>
            </a:r>
            <a:r>
              <a:rPr sz="2200" b="1" spc="-5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between</a:t>
            </a:r>
            <a:r>
              <a:rPr sz="2200" b="1" spc="-6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omic Sans MS"/>
                <a:cs typeface="Comic Sans MS"/>
              </a:rPr>
              <a:t>either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single</a:t>
            </a:r>
            <a:r>
              <a:rPr sz="2200" b="1" spc="-4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('</a:t>
            </a:r>
            <a:r>
              <a:rPr sz="2200" b="1" spc="-4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')</a:t>
            </a:r>
            <a:r>
              <a:rPr sz="2200" b="1" spc="-3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or</a:t>
            </a:r>
            <a:r>
              <a:rPr sz="2200" b="1" spc="-3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double</a:t>
            </a:r>
            <a:r>
              <a:rPr sz="2200" b="1" spc="-2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quotes</a:t>
            </a:r>
            <a:r>
              <a:rPr sz="2200" b="1" spc="-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("</a:t>
            </a:r>
            <a:r>
              <a:rPr sz="2200" b="1" spc="-4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")</a:t>
            </a:r>
            <a:r>
              <a:rPr sz="2200" b="1" spc="-4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spc="-25" dirty="0">
                <a:solidFill>
                  <a:srgbClr val="622422"/>
                </a:solidFill>
                <a:latin typeface="Comic Sans MS"/>
                <a:cs typeface="Comic Sans MS"/>
              </a:rPr>
              <a:t>or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triple</a:t>
            </a:r>
            <a:r>
              <a:rPr sz="2200" b="1" spc="-9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omic Sans MS"/>
                <a:cs typeface="Comic Sans MS"/>
              </a:rPr>
              <a:t>quotation(‘‘‘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	</a:t>
            </a:r>
            <a:r>
              <a:rPr sz="2200" b="1" spc="-20" dirty="0">
                <a:solidFill>
                  <a:srgbClr val="622422"/>
                </a:solidFill>
                <a:latin typeface="Comic Sans MS"/>
                <a:cs typeface="Comic Sans MS"/>
              </a:rPr>
              <a:t>’’’).</a:t>
            </a:r>
            <a:endParaRPr sz="2200">
              <a:latin typeface="Comic Sans MS"/>
              <a:cs typeface="Comic Sans MS"/>
            </a:endParaRPr>
          </a:p>
          <a:p>
            <a:pPr marL="446405" marR="246379" indent="-36195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446405" algn="l"/>
              </a:tabLst>
            </a:pP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Python</a:t>
            </a:r>
            <a:r>
              <a:rPr sz="2200" b="1" spc="-4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treats</a:t>
            </a:r>
            <a:r>
              <a:rPr sz="2200" b="1" spc="-45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both</a:t>
            </a:r>
            <a:r>
              <a:rPr sz="2200" b="1" spc="-5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single</a:t>
            </a:r>
            <a:r>
              <a:rPr sz="2200" b="1" spc="-7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and</a:t>
            </a:r>
            <a:r>
              <a:rPr sz="2200" b="1" spc="-6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omic Sans MS"/>
                <a:cs typeface="Comic Sans MS"/>
              </a:rPr>
              <a:t>double </a:t>
            </a:r>
            <a:r>
              <a:rPr sz="2200" b="1" dirty="0">
                <a:solidFill>
                  <a:srgbClr val="622422"/>
                </a:solidFill>
                <a:latin typeface="Comic Sans MS"/>
                <a:cs typeface="Comic Sans MS"/>
              </a:rPr>
              <a:t>quotes</a:t>
            </a:r>
            <a:r>
              <a:rPr sz="2200" b="1" spc="-60" dirty="0">
                <a:solidFill>
                  <a:srgbClr val="622422"/>
                </a:solidFill>
                <a:latin typeface="Comic Sans MS"/>
                <a:cs typeface="Comic Sans MS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omic Sans MS"/>
                <a:cs typeface="Comic Sans MS"/>
              </a:rPr>
              <a:t>same.</a:t>
            </a:r>
            <a:endParaRPr sz="2200">
              <a:latin typeface="Comic Sans MS"/>
              <a:cs typeface="Comic Sans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200" y="1445641"/>
            <a:ext cx="2853055" cy="2862580"/>
          </a:xfrm>
          <a:custGeom>
            <a:avLst/>
            <a:gdLst/>
            <a:ahLst/>
            <a:cxnLst/>
            <a:rect l="l" t="t" r="r" b="b"/>
            <a:pathLst>
              <a:path w="2853055" h="2862579">
                <a:moveTo>
                  <a:pt x="2852674" y="0"/>
                </a:moveTo>
                <a:lnTo>
                  <a:pt x="0" y="0"/>
                </a:lnTo>
                <a:lnTo>
                  <a:pt x="0" y="2862325"/>
                </a:lnTo>
                <a:lnTo>
                  <a:pt x="2852674" y="2862325"/>
                </a:lnTo>
                <a:lnTo>
                  <a:pt x="28526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4939" y="1389856"/>
            <a:ext cx="2664460" cy="162306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625"/>
              </a:spcBef>
            </a:pPr>
            <a:r>
              <a:rPr sz="320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Strings</a:t>
            </a:r>
            <a:r>
              <a:rPr sz="3200" b="1" u="sng" spc="-3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Intro</a:t>
            </a:r>
            <a:r>
              <a:rPr sz="2400" b="1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12700" marR="494030" indent="78740">
              <a:lnSpc>
                <a:spcPct val="102400"/>
              </a:lnSpc>
              <a:spcBef>
                <a:spcPts val="325"/>
              </a:spcBef>
            </a:pP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String</a:t>
            </a:r>
            <a:r>
              <a:rPr sz="2400" b="1" spc="-6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Definition </a:t>
            </a:r>
            <a:r>
              <a:rPr sz="2000" b="1" dirty="0">
                <a:solidFill>
                  <a:srgbClr val="7E7E7E"/>
                </a:solidFill>
                <a:latin typeface="Calibri"/>
                <a:cs typeface="Calibri"/>
              </a:rPr>
              <a:t>I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ndexing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4939" y="2986532"/>
            <a:ext cx="2581275" cy="1247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 of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95"/>
              </a:lnSpc>
              <a:spcBef>
                <a:spcPts val="10"/>
              </a:spcBef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95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7340" y="8255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38087" y="1186148"/>
            <a:ext cx="8940800" cy="5676900"/>
            <a:chOff x="138087" y="1186148"/>
            <a:chExt cx="8940800" cy="567690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7264" y="4532782"/>
              <a:ext cx="2198568" cy="218940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76187" y="4462485"/>
              <a:ext cx="2433955" cy="2362200"/>
            </a:xfrm>
            <a:custGeom>
              <a:avLst/>
              <a:gdLst/>
              <a:ahLst/>
              <a:cxnLst/>
              <a:rect l="l" t="t" r="r" b="b"/>
              <a:pathLst>
                <a:path w="2433955" h="2362200">
                  <a:moveTo>
                    <a:pt x="0" y="2362200"/>
                  </a:moveTo>
                  <a:lnTo>
                    <a:pt x="2433701" y="2362200"/>
                  </a:lnTo>
                  <a:lnTo>
                    <a:pt x="2433701" y="0"/>
                  </a:lnTo>
                  <a:lnTo>
                    <a:pt x="0" y="0"/>
                  </a:lnTo>
                  <a:lnTo>
                    <a:pt x="0" y="2362200"/>
                  </a:lnTo>
                  <a:close/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71623" y="1186154"/>
              <a:ext cx="1000760" cy="3985895"/>
            </a:xfrm>
            <a:custGeom>
              <a:avLst/>
              <a:gdLst/>
              <a:ahLst/>
              <a:cxnLst/>
              <a:rect l="l" t="t" r="r" b="b"/>
              <a:pathLst>
                <a:path w="1000760" h="3985895">
                  <a:moveTo>
                    <a:pt x="1000252" y="132994"/>
                  </a:moveTo>
                  <a:lnTo>
                    <a:pt x="788162" y="132994"/>
                  </a:lnTo>
                  <a:lnTo>
                    <a:pt x="894842" y="70764"/>
                  </a:lnTo>
                  <a:lnTo>
                    <a:pt x="906145" y="60667"/>
                  </a:lnTo>
                  <a:lnTo>
                    <a:pt x="912507" y="47485"/>
                  </a:lnTo>
                  <a:lnTo>
                    <a:pt x="913460" y="32893"/>
                  </a:lnTo>
                  <a:lnTo>
                    <a:pt x="908558" y="18567"/>
                  </a:lnTo>
                  <a:lnTo>
                    <a:pt x="898525" y="7289"/>
                  </a:lnTo>
                  <a:lnTo>
                    <a:pt x="885380" y="952"/>
                  </a:lnTo>
                  <a:lnTo>
                    <a:pt x="870800" y="0"/>
                  </a:lnTo>
                  <a:lnTo>
                    <a:pt x="856488" y="4851"/>
                  </a:lnTo>
                  <a:lnTo>
                    <a:pt x="571500" y="171094"/>
                  </a:lnTo>
                  <a:lnTo>
                    <a:pt x="615302" y="196672"/>
                  </a:lnTo>
                  <a:lnTo>
                    <a:pt x="613752" y="3630307"/>
                  </a:lnTo>
                  <a:lnTo>
                    <a:pt x="613791" y="3724503"/>
                  </a:lnTo>
                  <a:lnTo>
                    <a:pt x="613702" y="3724325"/>
                  </a:lnTo>
                  <a:lnTo>
                    <a:pt x="567055" y="3644290"/>
                  </a:lnTo>
                  <a:lnTo>
                    <a:pt x="559473" y="3635781"/>
                  </a:lnTo>
                  <a:lnTo>
                    <a:pt x="549592" y="3631006"/>
                  </a:lnTo>
                  <a:lnTo>
                    <a:pt x="538657" y="3630307"/>
                  </a:lnTo>
                  <a:lnTo>
                    <a:pt x="527939" y="3634003"/>
                  </a:lnTo>
                  <a:lnTo>
                    <a:pt x="519468" y="3641509"/>
                  </a:lnTo>
                  <a:lnTo>
                    <a:pt x="514692" y="3651364"/>
                  </a:lnTo>
                  <a:lnTo>
                    <a:pt x="513969" y="3662286"/>
                  </a:lnTo>
                  <a:lnTo>
                    <a:pt x="517652" y="3672992"/>
                  </a:lnTo>
                  <a:lnTo>
                    <a:pt x="577862" y="3776370"/>
                  </a:lnTo>
                  <a:lnTo>
                    <a:pt x="216433" y="3776370"/>
                  </a:lnTo>
                  <a:lnTo>
                    <a:pt x="323342" y="3714013"/>
                  </a:lnTo>
                  <a:lnTo>
                    <a:pt x="334645" y="3703993"/>
                  </a:lnTo>
                  <a:lnTo>
                    <a:pt x="341007" y="3690836"/>
                  </a:lnTo>
                  <a:lnTo>
                    <a:pt x="341960" y="3676269"/>
                  </a:lnTo>
                  <a:lnTo>
                    <a:pt x="337058" y="3661943"/>
                  </a:lnTo>
                  <a:lnTo>
                    <a:pt x="327025" y="3650640"/>
                  </a:lnTo>
                  <a:lnTo>
                    <a:pt x="313867" y="3644277"/>
                  </a:lnTo>
                  <a:lnTo>
                    <a:pt x="299300" y="3643325"/>
                  </a:lnTo>
                  <a:lnTo>
                    <a:pt x="284988" y="3648227"/>
                  </a:lnTo>
                  <a:lnTo>
                    <a:pt x="0" y="3814470"/>
                  </a:lnTo>
                  <a:lnTo>
                    <a:pt x="284988" y="3980713"/>
                  </a:lnTo>
                  <a:lnTo>
                    <a:pt x="299300" y="3985628"/>
                  </a:lnTo>
                  <a:lnTo>
                    <a:pt x="313867" y="3984675"/>
                  </a:lnTo>
                  <a:lnTo>
                    <a:pt x="327025" y="3978313"/>
                  </a:lnTo>
                  <a:lnTo>
                    <a:pt x="337058" y="3966997"/>
                  </a:lnTo>
                  <a:lnTo>
                    <a:pt x="341960" y="3952684"/>
                  </a:lnTo>
                  <a:lnTo>
                    <a:pt x="341007" y="3938105"/>
                  </a:lnTo>
                  <a:lnTo>
                    <a:pt x="334645" y="3924960"/>
                  </a:lnTo>
                  <a:lnTo>
                    <a:pt x="323342" y="3914927"/>
                  </a:lnTo>
                  <a:lnTo>
                    <a:pt x="216433" y="3852570"/>
                  </a:lnTo>
                  <a:lnTo>
                    <a:pt x="622261" y="3852570"/>
                  </a:lnTo>
                  <a:lnTo>
                    <a:pt x="642239" y="3886860"/>
                  </a:lnTo>
                  <a:lnTo>
                    <a:pt x="675386" y="3830091"/>
                  </a:lnTo>
                  <a:lnTo>
                    <a:pt x="767080" y="3673119"/>
                  </a:lnTo>
                  <a:lnTo>
                    <a:pt x="770699" y="3662400"/>
                  </a:lnTo>
                  <a:lnTo>
                    <a:pt x="769975" y="3651466"/>
                  </a:lnTo>
                  <a:lnTo>
                    <a:pt x="765238" y="3641585"/>
                  </a:lnTo>
                  <a:lnTo>
                    <a:pt x="756780" y="3634003"/>
                  </a:lnTo>
                  <a:lnTo>
                    <a:pt x="746061" y="3630384"/>
                  </a:lnTo>
                  <a:lnTo>
                    <a:pt x="735139" y="3631107"/>
                  </a:lnTo>
                  <a:lnTo>
                    <a:pt x="725246" y="3635845"/>
                  </a:lnTo>
                  <a:lnTo>
                    <a:pt x="717677" y="3644290"/>
                  </a:lnTo>
                  <a:lnTo>
                    <a:pt x="670852" y="3724503"/>
                  </a:lnTo>
                  <a:lnTo>
                    <a:pt x="672426" y="230022"/>
                  </a:lnTo>
                  <a:lnTo>
                    <a:pt x="856488" y="337464"/>
                  </a:lnTo>
                  <a:lnTo>
                    <a:pt x="870800" y="342328"/>
                  </a:lnTo>
                  <a:lnTo>
                    <a:pt x="885380" y="341376"/>
                  </a:lnTo>
                  <a:lnTo>
                    <a:pt x="898525" y="335038"/>
                  </a:lnTo>
                  <a:lnTo>
                    <a:pt x="908558" y="323748"/>
                  </a:lnTo>
                  <a:lnTo>
                    <a:pt x="913460" y="309384"/>
                  </a:lnTo>
                  <a:lnTo>
                    <a:pt x="912507" y="294792"/>
                  </a:lnTo>
                  <a:lnTo>
                    <a:pt x="906145" y="281647"/>
                  </a:lnTo>
                  <a:lnTo>
                    <a:pt x="894842" y="271551"/>
                  </a:lnTo>
                  <a:lnTo>
                    <a:pt x="787933" y="209194"/>
                  </a:lnTo>
                  <a:lnTo>
                    <a:pt x="1000252" y="209194"/>
                  </a:lnTo>
                  <a:lnTo>
                    <a:pt x="1000252" y="13299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57498" y="2970108"/>
              <a:ext cx="5715000" cy="3816985"/>
            </a:xfrm>
            <a:custGeom>
              <a:avLst/>
              <a:gdLst/>
              <a:ahLst/>
              <a:cxnLst/>
              <a:rect l="l" t="t" r="r" b="b"/>
              <a:pathLst>
                <a:path w="5715000" h="3816984">
                  <a:moveTo>
                    <a:pt x="5715000" y="0"/>
                  </a:moveTo>
                  <a:lnTo>
                    <a:pt x="0" y="0"/>
                  </a:lnTo>
                  <a:lnTo>
                    <a:pt x="0" y="3816477"/>
                  </a:lnTo>
                  <a:lnTo>
                    <a:pt x="5715000" y="3816477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57498" y="2970108"/>
              <a:ext cx="5715000" cy="3816985"/>
            </a:xfrm>
            <a:custGeom>
              <a:avLst/>
              <a:gdLst/>
              <a:ahLst/>
              <a:cxnLst/>
              <a:rect l="l" t="t" r="r" b="b"/>
              <a:pathLst>
                <a:path w="5715000" h="3816984">
                  <a:moveTo>
                    <a:pt x="0" y="3816477"/>
                  </a:moveTo>
                  <a:lnTo>
                    <a:pt x="5715000" y="3816477"/>
                  </a:lnTo>
                  <a:lnTo>
                    <a:pt x="5715000" y="0"/>
                  </a:lnTo>
                  <a:lnTo>
                    <a:pt x="0" y="0"/>
                  </a:lnTo>
                  <a:lnTo>
                    <a:pt x="0" y="3816477"/>
                  </a:lnTo>
                  <a:close/>
                </a:path>
              </a:pathLst>
            </a:custGeom>
            <a:ln w="12699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436746" y="2988691"/>
            <a:ext cx="5552440" cy="3712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635"/>
              </a:lnSpc>
              <a:spcBef>
                <a:spcPts val="95"/>
              </a:spcBef>
            </a:pPr>
            <a:r>
              <a:rPr sz="2200" dirty="0">
                <a:solidFill>
                  <a:srgbClr val="622422"/>
                </a:solidFill>
                <a:latin typeface="Wingdings"/>
                <a:cs typeface="Wingdings"/>
              </a:rPr>
              <a:t>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Each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item/element</a:t>
            </a:r>
            <a:r>
              <a:rPr sz="22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has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its</a:t>
            </a:r>
            <a:r>
              <a:rPr sz="22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own</a:t>
            </a:r>
            <a:r>
              <a:rPr sz="22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index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number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35"/>
              </a:lnSpc>
            </a:pPr>
            <a:r>
              <a:rPr sz="2200" dirty="0">
                <a:solidFill>
                  <a:srgbClr val="622422"/>
                </a:solidFill>
                <a:latin typeface="Wingdings"/>
                <a:cs typeface="Wingdings"/>
              </a:rPr>
              <a:t>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Index</a:t>
            </a:r>
            <a:r>
              <a:rPr sz="2200" b="1" spc="-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of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first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item</a:t>
            </a:r>
            <a:r>
              <a:rPr sz="22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is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0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and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the</a:t>
            </a:r>
            <a:r>
              <a:rPr sz="2200" b="1" spc="-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last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622422"/>
                </a:solidFill>
                <a:latin typeface="Calibri"/>
                <a:cs typeface="Calibri"/>
              </a:rPr>
              <a:t>item</a:t>
            </a:r>
            <a:endParaRPr sz="2200">
              <a:latin typeface="Calibri"/>
              <a:cs typeface="Calibri"/>
            </a:endParaRPr>
          </a:p>
          <a:p>
            <a:pPr marL="328295">
              <a:lnSpc>
                <a:spcPct val="100000"/>
              </a:lnSpc>
            </a:pP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is</a:t>
            </a:r>
            <a:r>
              <a:rPr sz="2200" b="1" spc="-2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n-</a:t>
            </a:r>
            <a:r>
              <a:rPr sz="2200" b="1" spc="-2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1.</a:t>
            </a:r>
            <a:r>
              <a:rPr sz="2200" b="1" spc="4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Here n</a:t>
            </a:r>
            <a:r>
              <a:rPr sz="22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is</a:t>
            </a:r>
            <a:r>
              <a:rPr sz="2200" b="1" spc="-2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number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of</a:t>
            </a:r>
            <a:r>
              <a:rPr sz="2200" b="1" spc="-1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items</a:t>
            </a:r>
            <a:r>
              <a:rPr sz="2200" b="1" spc="-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in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sz="2200" b="1" spc="-2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String.</a:t>
            </a:r>
            <a:endParaRPr sz="2200">
              <a:latin typeface="Calibri"/>
              <a:cs typeface="Calibri"/>
            </a:endParaRPr>
          </a:p>
          <a:p>
            <a:pPr marL="12700" marR="86360">
              <a:lnSpc>
                <a:spcPct val="100000"/>
              </a:lnSpc>
            </a:pPr>
            <a:r>
              <a:rPr sz="2200" dirty="0">
                <a:solidFill>
                  <a:srgbClr val="622422"/>
                </a:solidFill>
                <a:latin typeface="Wingdings"/>
                <a:cs typeface="Wingdings"/>
              </a:rPr>
              <a:t>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Strings</a:t>
            </a:r>
            <a:r>
              <a:rPr sz="2200" b="1" spc="-8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are</a:t>
            </a:r>
            <a:r>
              <a:rPr sz="22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immutable</a:t>
            </a:r>
            <a:r>
              <a:rPr sz="2200" b="1" spc="-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(i.e.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unmodifiable)</a:t>
            </a:r>
            <a:r>
              <a:rPr sz="22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.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Thus,</a:t>
            </a:r>
            <a:r>
              <a:rPr sz="2200" b="1" spc="-8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every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time</a:t>
            </a:r>
            <a:r>
              <a:rPr sz="22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we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perform</a:t>
            </a:r>
            <a:r>
              <a:rPr sz="22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something</a:t>
            </a:r>
            <a:r>
              <a:rPr sz="22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on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622422"/>
                </a:solidFill>
                <a:latin typeface="Calibri"/>
                <a:cs typeface="Calibri"/>
              </a:rPr>
              <a:t>the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string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that</a:t>
            </a:r>
            <a:r>
              <a:rPr sz="22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changes</a:t>
            </a:r>
            <a:r>
              <a:rPr sz="22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it,</a:t>
            </a:r>
            <a:r>
              <a:rPr sz="2200" b="1" spc="-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Python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will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internally create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new</a:t>
            </a:r>
            <a:r>
              <a:rPr sz="2200" b="1" spc="-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string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rather</a:t>
            </a:r>
            <a:r>
              <a:rPr sz="22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than</a:t>
            </a:r>
            <a:r>
              <a:rPr sz="22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modifying</a:t>
            </a:r>
            <a:r>
              <a:rPr sz="2200" b="1" spc="-6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622422"/>
                </a:solidFill>
                <a:latin typeface="Calibri"/>
                <a:cs typeface="Calibri"/>
              </a:rPr>
              <a:t>the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old</a:t>
            </a:r>
            <a:r>
              <a:rPr sz="2200" b="1" spc="-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string</a:t>
            </a:r>
            <a:r>
              <a:rPr sz="22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in</a:t>
            </a:r>
            <a:r>
              <a:rPr sz="22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place.</a:t>
            </a:r>
            <a:endParaRPr sz="2200">
              <a:latin typeface="Calibri"/>
              <a:cs typeface="Calibri"/>
            </a:endParaRPr>
          </a:p>
          <a:p>
            <a:pPr marL="12700" marR="97155" algn="just">
              <a:lnSpc>
                <a:spcPct val="100000"/>
              </a:lnSpc>
              <a:spcBef>
                <a:spcPts val="5"/>
              </a:spcBef>
            </a:pPr>
            <a:r>
              <a:rPr sz="2200" spc="-25" dirty="0">
                <a:solidFill>
                  <a:srgbClr val="622422"/>
                </a:solidFill>
                <a:latin typeface="Wingdings"/>
                <a:cs typeface="Wingdings"/>
              </a:rPr>
              <a:t></a:t>
            </a:r>
            <a:r>
              <a:rPr sz="2200" b="1" spc="-25" dirty="0">
                <a:solidFill>
                  <a:srgbClr val="622422"/>
                </a:solidFill>
                <a:latin typeface="Calibri"/>
                <a:cs typeface="Calibri"/>
              </a:rPr>
              <a:t>Traversing</a:t>
            </a:r>
            <a:r>
              <a:rPr sz="2200" b="1" spc="-7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through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sz="22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string</a:t>
            </a:r>
            <a:r>
              <a:rPr sz="2200" b="1" spc="-6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refers</a:t>
            </a:r>
            <a:r>
              <a:rPr sz="2200" b="1" spc="-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to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iterating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through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the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elements</a:t>
            </a:r>
            <a:r>
              <a:rPr sz="22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of</a:t>
            </a:r>
            <a:r>
              <a:rPr sz="22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string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one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character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at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sz="22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622422"/>
                </a:solidFill>
                <a:latin typeface="Calibri"/>
                <a:cs typeface="Calibri"/>
              </a:rPr>
              <a:t>time.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43255"/>
          </a:xfrm>
          <a:custGeom>
            <a:avLst/>
            <a:gdLst/>
            <a:ahLst/>
            <a:cxnLst/>
            <a:rect l="l" t="t" r="r" b="b"/>
            <a:pathLst>
              <a:path w="9144000" h="643255">
                <a:moveTo>
                  <a:pt x="0" y="642975"/>
                </a:moveTo>
                <a:lnTo>
                  <a:pt x="9144000" y="642975"/>
                </a:lnTo>
                <a:lnTo>
                  <a:pt x="9144000" y="0"/>
                </a:lnTo>
                <a:lnTo>
                  <a:pt x="0" y="0"/>
                </a:lnTo>
                <a:lnTo>
                  <a:pt x="0" y="6429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553" rIns="0" bIns="0" rtlCol="0">
            <a:spAutoFit/>
          </a:bodyPr>
          <a:lstStyle/>
          <a:p>
            <a:pPr marL="385445">
              <a:lnSpc>
                <a:spcPct val="100000"/>
              </a:lnSpc>
              <a:spcBef>
                <a:spcPts val="95"/>
              </a:spcBef>
            </a:pPr>
            <a:r>
              <a:rPr sz="4000" u="none" dirty="0"/>
              <a:t>STRING</a:t>
            </a:r>
            <a:r>
              <a:rPr sz="4000" u="none" spc="-150" dirty="0"/>
              <a:t> </a:t>
            </a:r>
            <a:r>
              <a:rPr sz="4000" u="none" dirty="0"/>
              <a:t>FUNCTION:</a:t>
            </a:r>
            <a:r>
              <a:rPr sz="4000" u="none" spc="-114" dirty="0"/>
              <a:t> </a:t>
            </a:r>
            <a:r>
              <a:rPr sz="4000" u="none" spc="-10" dirty="0">
                <a:solidFill>
                  <a:srgbClr val="FFFF00"/>
                </a:solidFill>
              </a:rPr>
              <a:t>strip()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-32" y="609600"/>
            <a:ext cx="7288530" cy="6249035"/>
            <a:chOff x="-32" y="609600"/>
            <a:chExt cx="7288530" cy="6249035"/>
          </a:xfrm>
        </p:grpSpPr>
        <p:sp>
          <p:nvSpPr>
            <p:cNvPr id="5" name="object 5"/>
            <p:cNvSpPr/>
            <p:nvPr/>
          </p:nvSpPr>
          <p:spPr>
            <a:xfrm>
              <a:off x="1855342" y="609600"/>
              <a:ext cx="4166870" cy="33655"/>
            </a:xfrm>
            <a:custGeom>
              <a:avLst/>
              <a:gdLst/>
              <a:ahLst/>
              <a:cxnLst/>
              <a:rect l="l" t="t" r="r" b="b"/>
              <a:pathLst>
                <a:path w="4166870" h="33654">
                  <a:moveTo>
                    <a:pt x="4166615" y="0"/>
                  </a:moveTo>
                  <a:lnTo>
                    <a:pt x="0" y="0"/>
                  </a:lnTo>
                  <a:lnTo>
                    <a:pt x="0" y="33527"/>
                  </a:lnTo>
                  <a:lnTo>
                    <a:pt x="4166615" y="33527"/>
                  </a:lnTo>
                  <a:lnTo>
                    <a:pt x="4166615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21958" y="609600"/>
              <a:ext cx="1266825" cy="33655"/>
            </a:xfrm>
            <a:custGeom>
              <a:avLst/>
              <a:gdLst/>
              <a:ahLst/>
              <a:cxnLst/>
              <a:rect l="l" t="t" r="r" b="b"/>
              <a:pathLst>
                <a:path w="1266825" h="33654">
                  <a:moveTo>
                    <a:pt x="1266443" y="0"/>
                  </a:moveTo>
                  <a:lnTo>
                    <a:pt x="0" y="0"/>
                  </a:lnTo>
                  <a:lnTo>
                    <a:pt x="0" y="33527"/>
                  </a:lnTo>
                  <a:lnTo>
                    <a:pt x="1266443" y="33527"/>
                  </a:lnTo>
                  <a:lnTo>
                    <a:pt x="126644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-32" y="2118256"/>
              <a:ext cx="2857500" cy="4740275"/>
            </a:xfrm>
            <a:custGeom>
              <a:avLst/>
              <a:gdLst/>
              <a:ahLst/>
              <a:cxnLst/>
              <a:rect l="l" t="t" r="r" b="b"/>
              <a:pathLst>
                <a:path w="2857500" h="4740275">
                  <a:moveTo>
                    <a:pt x="2857500" y="0"/>
                  </a:moveTo>
                  <a:lnTo>
                    <a:pt x="0" y="0"/>
                  </a:lnTo>
                  <a:lnTo>
                    <a:pt x="0" y="4739767"/>
                  </a:lnTo>
                  <a:lnTo>
                    <a:pt x="2857500" y="4739767"/>
                  </a:lnTo>
                  <a:lnTo>
                    <a:pt x="28575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8739" y="2139441"/>
            <a:ext cx="2639695" cy="4629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213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1800">
              <a:latin typeface="Calibri"/>
              <a:cs typeface="Calibri"/>
            </a:endParaRPr>
          </a:p>
          <a:p>
            <a:pPr marL="12700" marR="964565">
              <a:lnSpc>
                <a:spcPts val="2880"/>
              </a:lnSpc>
              <a:spcBef>
                <a:spcPts val="70"/>
              </a:spcBef>
            </a:pPr>
            <a:r>
              <a:rPr sz="24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24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2400">
              <a:latin typeface="Calibri"/>
              <a:cs typeface="Calibri"/>
            </a:endParaRPr>
          </a:p>
          <a:p>
            <a:pPr marL="12700" marR="405765">
              <a:lnSpc>
                <a:spcPts val="2160"/>
              </a:lnSpc>
              <a:spcBef>
                <a:spcPts val="1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18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1800">
              <a:latin typeface="Calibri"/>
              <a:cs typeface="Calibri"/>
            </a:endParaRPr>
          </a:p>
          <a:p>
            <a:pPr marL="12700" marR="52705">
              <a:lnSpc>
                <a:spcPts val="216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18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18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18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18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18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isalpha(),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1400"/>
              </a:lnSpc>
              <a:spcBef>
                <a:spcPts val="46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isalnum(),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partition(), </a:t>
            </a: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strip()</a:t>
            </a:r>
            <a:r>
              <a:rPr sz="2400" b="1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400" b="1" spc="-1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rstrip(),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replace(),</a:t>
            </a:r>
            <a:r>
              <a:rPr sz="18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0063" y="1521078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6350" y="636625"/>
            <a:ext cx="9156700" cy="659130"/>
            <a:chOff x="-6350" y="636625"/>
            <a:chExt cx="9156700" cy="659130"/>
          </a:xfrm>
        </p:grpSpPr>
        <p:sp>
          <p:nvSpPr>
            <p:cNvPr id="11" name="object 11"/>
            <p:cNvSpPr/>
            <p:nvPr/>
          </p:nvSpPr>
          <p:spPr>
            <a:xfrm>
              <a:off x="0" y="642975"/>
              <a:ext cx="9144000" cy="646430"/>
            </a:xfrm>
            <a:custGeom>
              <a:avLst/>
              <a:gdLst/>
              <a:ahLst/>
              <a:cxnLst/>
              <a:rect l="l" t="t" r="r" b="b"/>
              <a:pathLst>
                <a:path w="9144000" h="646430">
                  <a:moveTo>
                    <a:pt x="914400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9144000" y="64632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642975"/>
              <a:ext cx="9144000" cy="646430"/>
            </a:xfrm>
            <a:custGeom>
              <a:avLst/>
              <a:gdLst/>
              <a:ahLst/>
              <a:cxnLst/>
              <a:rect l="l" t="t" r="r" b="b"/>
              <a:pathLst>
                <a:path w="9144000" h="646430">
                  <a:moveTo>
                    <a:pt x="0" y="646328"/>
                  </a:moveTo>
                  <a:lnTo>
                    <a:pt x="9144000" y="646328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46328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73837" y="660908"/>
            <a:ext cx="87922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015" marR="5080" indent="-23495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Returns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trimmed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version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string.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Trimming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is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done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only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when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cases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matched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with </a:t>
            </a:r>
            <a:r>
              <a:rPr sz="1800" b="1" dirty="0">
                <a:latin typeface="Calibri"/>
                <a:cs typeface="Calibri"/>
              </a:rPr>
              <a:t>any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characters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argument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from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both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sides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string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(beginning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and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end).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871723" y="1300099"/>
            <a:ext cx="6278880" cy="5544185"/>
            <a:chOff x="2871723" y="1300099"/>
            <a:chExt cx="6278880" cy="554418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0528" y="2750279"/>
              <a:ext cx="3488565" cy="398865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900298" y="2685985"/>
              <a:ext cx="3629025" cy="4129404"/>
            </a:xfrm>
            <a:custGeom>
              <a:avLst/>
              <a:gdLst/>
              <a:ahLst/>
              <a:cxnLst/>
              <a:rect l="l" t="t" r="r" b="b"/>
              <a:pathLst>
                <a:path w="3629025" h="4129404">
                  <a:moveTo>
                    <a:pt x="0" y="4129151"/>
                  </a:moveTo>
                  <a:lnTo>
                    <a:pt x="3629025" y="4129151"/>
                  </a:lnTo>
                  <a:lnTo>
                    <a:pt x="3629025" y="0"/>
                  </a:lnTo>
                  <a:lnTo>
                    <a:pt x="0" y="0"/>
                  </a:lnTo>
                  <a:lnTo>
                    <a:pt x="0" y="4129151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6297" y="1389519"/>
              <a:ext cx="3523884" cy="117247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900298" y="1328674"/>
              <a:ext cx="3629025" cy="1304925"/>
            </a:xfrm>
            <a:custGeom>
              <a:avLst/>
              <a:gdLst/>
              <a:ahLst/>
              <a:cxnLst/>
              <a:rect l="l" t="t" r="r" b="b"/>
              <a:pathLst>
                <a:path w="3629025" h="1304925">
                  <a:moveTo>
                    <a:pt x="0" y="1304925"/>
                  </a:moveTo>
                  <a:lnTo>
                    <a:pt x="3629025" y="1304925"/>
                  </a:lnTo>
                  <a:lnTo>
                    <a:pt x="3629025" y="0"/>
                  </a:lnTo>
                  <a:lnTo>
                    <a:pt x="0" y="0"/>
                  </a:lnTo>
                  <a:lnTo>
                    <a:pt x="0" y="130492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572250" y="1329690"/>
              <a:ext cx="2571750" cy="1539240"/>
            </a:xfrm>
            <a:custGeom>
              <a:avLst/>
              <a:gdLst/>
              <a:ahLst/>
              <a:cxnLst/>
              <a:rect l="l" t="t" r="r" b="b"/>
              <a:pathLst>
                <a:path w="2571750" h="1539239">
                  <a:moveTo>
                    <a:pt x="2571750" y="0"/>
                  </a:moveTo>
                  <a:lnTo>
                    <a:pt x="0" y="0"/>
                  </a:lnTo>
                  <a:lnTo>
                    <a:pt x="0" y="1538859"/>
                  </a:lnTo>
                  <a:lnTo>
                    <a:pt x="2571750" y="1538859"/>
                  </a:lnTo>
                  <a:lnTo>
                    <a:pt x="257175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572250" y="1329690"/>
              <a:ext cx="2571750" cy="1539240"/>
            </a:xfrm>
            <a:custGeom>
              <a:avLst/>
              <a:gdLst/>
              <a:ahLst/>
              <a:cxnLst/>
              <a:rect l="l" t="t" r="r" b="b"/>
              <a:pathLst>
                <a:path w="2571750" h="1539239">
                  <a:moveTo>
                    <a:pt x="0" y="1538859"/>
                  </a:moveTo>
                  <a:lnTo>
                    <a:pt x="2571750" y="1538859"/>
                  </a:lnTo>
                  <a:lnTo>
                    <a:pt x="2571750" y="0"/>
                  </a:lnTo>
                  <a:lnTo>
                    <a:pt x="0" y="0"/>
                  </a:lnTo>
                  <a:lnTo>
                    <a:pt x="0" y="1538859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52006" y="1352168"/>
            <a:ext cx="2360295" cy="1456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95"/>
              </a:spcBef>
            </a:pP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3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default, if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there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argument mentioned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then,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whitespaces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are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removed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from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both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beginning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end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whole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string.</a:t>
            </a:r>
            <a:r>
              <a:rPr sz="1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But,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change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original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3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Strings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are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immutable.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Cases</a:t>
            </a:r>
            <a:r>
              <a:rPr sz="16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matched.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80758" y="2981325"/>
            <a:ext cx="2479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643751" y="3000375"/>
            <a:ext cx="71755" cy="428625"/>
          </a:xfrm>
          <a:custGeom>
            <a:avLst/>
            <a:gdLst/>
            <a:ahLst/>
            <a:cxnLst/>
            <a:rect l="l" t="t" r="r" b="b"/>
            <a:pathLst>
              <a:path w="71754" h="428625">
                <a:moveTo>
                  <a:pt x="71374" y="0"/>
                </a:moveTo>
                <a:lnTo>
                  <a:pt x="0" y="428625"/>
                </a:lnTo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580758" y="3481578"/>
            <a:ext cx="2479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922523" y="3486213"/>
            <a:ext cx="6228080" cy="2736850"/>
            <a:chOff x="2922523" y="3486213"/>
            <a:chExt cx="6228080" cy="2736850"/>
          </a:xfrm>
        </p:grpSpPr>
        <p:sp>
          <p:nvSpPr>
            <p:cNvPr id="26" name="object 26"/>
            <p:cNvSpPr/>
            <p:nvPr/>
          </p:nvSpPr>
          <p:spPr>
            <a:xfrm>
              <a:off x="6643751" y="3500501"/>
              <a:ext cx="2428875" cy="428625"/>
            </a:xfrm>
            <a:custGeom>
              <a:avLst/>
              <a:gdLst/>
              <a:ahLst/>
              <a:cxnLst/>
              <a:rect l="l" t="t" r="r" b="b"/>
              <a:pathLst>
                <a:path w="2428875" h="428625">
                  <a:moveTo>
                    <a:pt x="71374" y="0"/>
                  </a:moveTo>
                  <a:lnTo>
                    <a:pt x="0" y="428625"/>
                  </a:lnTo>
                </a:path>
                <a:path w="2428875" h="428625">
                  <a:moveTo>
                    <a:pt x="223774" y="0"/>
                  </a:moveTo>
                  <a:lnTo>
                    <a:pt x="152400" y="428625"/>
                  </a:lnTo>
                </a:path>
                <a:path w="2428875" h="428625">
                  <a:moveTo>
                    <a:pt x="2000250" y="0"/>
                  </a:moveTo>
                  <a:lnTo>
                    <a:pt x="1928749" y="428625"/>
                  </a:lnTo>
                </a:path>
                <a:path w="2428875" h="428625">
                  <a:moveTo>
                    <a:pt x="2152650" y="0"/>
                  </a:moveTo>
                  <a:lnTo>
                    <a:pt x="2081149" y="428625"/>
                  </a:lnTo>
                </a:path>
                <a:path w="2428875" h="428625">
                  <a:moveTo>
                    <a:pt x="2276475" y="0"/>
                  </a:moveTo>
                  <a:lnTo>
                    <a:pt x="2204974" y="428625"/>
                  </a:lnTo>
                </a:path>
                <a:path w="2428875" h="428625">
                  <a:moveTo>
                    <a:pt x="2428875" y="0"/>
                  </a:moveTo>
                  <a:lnTo>
                    <a:pt x="2357374" y="42862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928873" y="3498850"/>
              <a:ext cx="6215380" cy="2718435"/>
            </a:xfrm>
            <a:custGeom>
              <a:avLst/>
              <a:gdLst/>
              <a:ahLst/>
              <a:cxnLst/>
              <a:rect l="l" t="t" r="r" b="b"/>
              <a:pathLst>
                <a:path w="6215380" h="2718435">
                  <a:moveTo>
                    <a:pt x="0" y="0"/>
                  </a:moveTo>
                  <a:lnTo>
                    <a:pt x="6215126" y="1650"/>
                  </a:lnTo>
                </a:path>
                <a:path w="6215380" h="2718435">
                  <a:moveTo>
                    <a:pt x="0" y="571500"/>
                  </a:moveTo>
                  <a:lnTo>
                    <a:pt x="6215126" y="573151"/>
                  </a:lnTo>
                </a:path>
                <a:path w="6215380" h="2718435">
                  <a:moveTo>
                    <a:pt x="0" y="1073150"/>
                  </a:moveTo>
                  <a:lnTo>
                    <a:pt x="6215126" y="1074801"/>
                  </a:lnTo>
                </a:path>
                <a:path w="6215380" h="2718435">
                  <a:moveTo>
                    <a:pt x="0" y="1644650"/>
                  </a:moveTo>
                  <a:lnTo>
                    <a:pt x="6215126" y="1646301"/>
                  </a:lnTo>
                </a:path>
                <a:path w="6215380" h="2718435">
                  <a:moveTo>
                    <a:pt x="0" y="2214575"/>
                  </a:moveTo>
                  <a:lnTo>
                    <a:pt x="6215126" y="2216162"/>
                  </a:lnTo>
                </a:path>
                <a:path w="6215380" h="2718435">
                  <a:moveTo>
                    <a:pt x="0" y="2716225"/>
                  </a:moveTo>
                  <a:lnTo>
                    <a:pt x="6215126" y="271782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580758" y="4124705"/>
            <a:ext cx="2479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643751" y="4143375"/>
            <a:ext cx="2438400" cy="428625"/>
          </a:xfrm>
          <a:custGeom>
            <a:avLst/>
            <a:gdLst/>
            <a:ahLst/>
            <a:cxnLst/>
            <a:rect l="l" t="t" r="r" b="b"/>
            <a:pathLst>
              <a:path w="2438400" h="428625">
                <a:moveTo>
                  <a:pt x="71374" y="0"/>
                </a:moveTo>
                <a:lnTo>
                  <a:pt x="0" y="428625"/>
                </a:lnTo>
              </a:path>
              <a:path w="2438400" h="428625">
                <a:moveTo>
                  <a:pt x="223774" y="0"/>
                </a:moveTo>
                <a:lnTo>
                  <a:pt x="152400" y="428625"/>
                </a:lnTo>
              </a:path>
              <a:path w="2438400" h="428625">
                <a:moveTo>
                  <a:pt x="428625" y="0"/>
                </a:moveTo>
                <a:lnTo>
                  <a:pt x="357124" y="428625"/>
                </a:lnTo>
              </a:path>
              <a:path w="2438400" h="428625">
                <a:moveTo>
                  <a:pt x="571500" y="0"/>
                </a:moveTo>
                <a:lnTo>
                  <a:pt x="499999" y="428625"/>
                </a:lnTo>
              </a:path>
              <a:path w="2438400" h="428625">
                <a:moveTo>
                  <a:pt x="2286000" y="0"/>
                </a:moveTo>
                <a:lnTo>
                  <a:pt x="2214499" y="428625"/>
                </a:lnTo>
              </a:path>
              <a:path w="2438400" h="428625">
                <a:moveTo>
                  <a:pt x="2438400" y="0"/>
                </a:moveTo>
                <a:lnTo>
                  <a:pt x="2366899" y="428625"/>
                </a:lnTo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580758" y="4657725"/>
            <a:ext cx="2479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580758" y="5196332"/>
            <a:ext cx="2479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80758" y="5767832"/>
            <a:ext cx="24796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Atmanirbhar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80758" y="6339636"/>
            <a:ext cx="2479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773423" y="1201674"/>
            <a:ext cx="5313680" cy="5599430"/>
            <a:chOff x="3773423" y="1201674"/>
            <a:chExt cx="5313680" cy="5599430"/>
          </a:xfrm>
        </p:grpSpPr>
        <p:sp>
          <p:nvSpPr>
            <p:cNvPr id="35" name="object 35"/>
            <p:cNvSpPr/>
            <p:nvPr/>
          </p:nvSpPr>
          <p:spPr>
            <a:xfrm>
              <a:off x="6653275" y="4643501"/>
              <a:ext cx="2419350" cy="2143125"/>
            </a:xfrm>
            <a:custGeom>
              <a:avLst/>
              <a:gdLst/>
              <a:ahLst/>
              <a:cxnLst/>
              <a:rect l="l" t="t" r="r" b="b"/>
              <a:pathLst>
                <a:path w="2419350" h="2143125">
                  <a:moveTo>
                    <a:pt x="1990725" y="0"/>
                  </a:moveTo>
                  <a:lnTo>
                    <a:pt x="1919224" y="428625"/>
                  </a:lnTo>
                </a:path>
                <a:path w="2419350" h="2143125">
                  <a:moveTo>
                    <a:pt x="2143125" y="0"/>
                  </a:moveTo>
                  <a:lnTo>
                    <a:pt x="2071624" y="428625"/>
                  </a:lnTo>
                </a:path>
                <a:path w="2419350" h="2143125">
                  <a:moveTo>
                    <a:pt x="2276475" y="0"/>
                  </a:moveTo>
                  <a:lnTo>
                    <a:pt x="2204974" y="428625"/>
                  </a:lnTo>
                </a:path>
                <a:path w="2419350" h="2143125">
                  <a:moveTo>
                    <a:pt x="2419350" y="0"/>
                  </a:moveTo>
                  <a:lnTo>
                    <a:pt x="2347849" y="428625"/>
                  </a:lnTo>
                </a:path>
                <a:path w="2419350" h="2143125">
                  <a:moveTo>
                    <a:pt x="1990725" y="1714461"/>
                  </a:moveTo>
                  <a:lnTo>
                    <a:pt x="1919224" y="2143084"/>
                  </a:lnTo>
                </a:path>
                <a:path w="2419350" h="2143125">
                  <a:moveTo>
                    <a:pt x="2143125" y="1714461"/>
                  </a:moveTo>
                  <a:lnTo>
                    <a:pt x="2071624" y="2143084"/>
                  </a:lnTo>
                </a:path>
                <a:path w="2419350" h="2143125">
                  <a:moveTo>
                    <a:pt x="2266950" y="1714461"/>
                  </a:moveTo>
                  <a:lnTo>
                    <a:pt x="2195449" y="2143084"/>
                  </a:lnTo>
                </a:path>
                <a:path w="2419350" h="2143125">
                  <a:moveTo>
                    <a:pt x="2419350" y="1714461"/>
                  </a:moveTo>
                  <a:lnTo>
                    <a:pt x="2347849" y="2143084"/>
                  </a:lnTo>
                </a:path>
                <a:path w="2419350" h="2143125">
                  <a:moveTo>
                    <a:pt x="1704975" y="1714461"/>
                  </a:moveTo>
                  <a:lnTo>
                    <a:pt x="1633474" y="2143084"/>
                  </a:lnTo>
                </a:path>
                <a:path w="2419350" h="2143125">
                  <a:moveTo>
                    <a:pt x="1847850" y="1714461"/>
                  </a:moveTo>
                  <a:lnTo>
                    <a:pt x="1776349" y="2143084"/>
                  </a:lnTo>
                </a:path>
                <a:path w="2419350" h="2143125">
                  <a:moveTo>
                    <a:pt x="214249" y="1714461"/>
                  </a:moveTo>
                  <a:lnTo>
                    <a:pt x="142875" y="2143084"/>
                  </a:lnTo>
                </a:path>
                <a:path w="2419350" h="2143125">
                  <a:moveTo>
                    <a:pt x="347599" y="1714461"/>
                  </a:moveTo>
                  <a:lnTo>
                    <a:pt x="276225" y="2143084"/>
                  </a:lnTo>
                </a:path>
                <a:path w="2419350" h="2143125">
                  <a:moveTo>
                    <a:pt x="561975" y="1714461"/>
                  </a:moveTo>
                  <a:lnTo>
                    <a:pt x="490474" y="2143084"/>
                  </a:lnTo>
                </a:path>
                <a:path w="2419350" h="2143125">
                  <a:moveTo>
                    <a:pt x="71374" y="1714461"/>
                  </a:moveTo>
                  <a:lnTo>
                    <a:pt x="0" y="2143084"/>
                  </a:lnTo>
                </a:path>
                <a:path w="2419350" h="2143125">
                  <a:moveTo>
                    <a:pt x="714375" y="1714461"/>
                  </a:moveTo>
                  <a:lnTo>
                    <a:pt x="642874" y="2143084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3423" y="1201674"/>
              <a:ext cx="239775" cy="2397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5175" y="1201674"/>
              <a:ext cx="239775" cy="2397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79648" y="636574"/>
            <a:ext cx="6370955" cy="941705"/>
            <a:chOff x="2779648" y="636574"/>
            <a:chExt cx="6370955" cy="941705"/>
          </a:xfrm>
        </p:grpSpPr>
        <p:sp>
          <p:nvSpPr>
            <p:cNvPr id="3" name="object 3"/>
            <p:cNvSpPr/>
            <p:nvPr/>
          </p:nvSpPr>
          <p:spPr>
            <a:xfrm>
              <a:off x="2785998" y="690499"/>
              <a:ext cx="6358255" cy="881380"/>
            </a:xfrm>
            <a:custGeom>
              <a:avLst/>
              <a:gdLst/>
              <a:ahLst/>
              <a:cxnLst/>
              <a:rect l="l" t="t" r="r" b="b"/>
              <a:pathLst>
                <a:path w="6358255" h="881380">
                  <a:moveTo>
                    <a:pt x="0" y="881126"/>
                  </a:moveTo>
                  <a:lnTo>
                    <a:pt x="6358001" y="881126"/>
                  </a:lnTo>
                  <a:lnTo>
                    <a:pt x="6358001" y="0"/>
                  </a:lnTo>
                  <a:lnTo>
                    <a:pt x="0" y="0"/>
                  </a:lnTo>
                  <a:lnTo>
                    <a:pt x="0" y="881126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85998" y="642924"/>
              <a:ext cx="6358255" cy="929005"/>
            </a:xfrm>
            <a:custGeom>
              <a:avLst/>
              <a:gdLst/>
              <a:ahLst/>
              <a:cxnLst/>
              <a:rect l="l" t="t" r="r" b="b"/>
              <a:pathLst>
                <a:path w="6358255" h="929005">
                  <a:moveTo>
                    <a:pt x="0" y="928700"/>
                  </a:moveTo>
                  <a:lnTo>
                    <a:pt x="6358001" y="928700"/>
                  </a:lnTo>
                  <a:lnTo>
                    <a:pt x="6358001" y="0"/>
                  </a:lnTo>
                  <a:lnTo>
                    <a:pt x="0" y="0"/>
                  </a:lnTo>
                  <a:lnTo>
                    <a:pt x="0" y="92870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792348" y="660908"/>
            <a:ext cx="63455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 marR="19812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Returns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LEFT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trimmed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version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string.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Trimming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done </a:t>
            </a:r>
            <a:r>
              <a:rPr sz="1800" b="1" dirty="0">
                <a:latin typeface="Calibri"/>
                <a:cs typeface="Calibri"/>
              </a:rPr>
              <a:t>only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when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cases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matched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with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any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characters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the </a:t>
            </a:r>
            <a:r>
              <a:rPr sz="1800" b="1" dirty="0">
                <a:latin typeface="Calibri"/>
                <a:cs typeface="Calibri"/>
              </a:rPr>
              <a:t>argument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from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LEFT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side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string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(beginning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690880"/>
          </a:xfrm>
          <a:custGeom>
            <a:avLst/>
            <a:gdLst/>
            <a:ahLst/>
            <a:cxnLst/>
            <a:rect l="l" t="t" r="r" b="b"/>
            <a:pathLst>
              <a:path w="9144000" h="690880">
                <a:moveTo>
                  <a:pt x="0" y="690499"/>
                </a:moveTo>
                <a:lnTo>
                  <a:pt x="9144000" y="690499"/>
                </a:lnTo>
                <a:lnTo>
                  <a:pt x="9144000" y="0"/>
                </a:lnTo>
                <a:lnTo>
                  <a:pt x="0" y="0"/>
                </a:lnTo>
                <a:lnTo>
                  <a:pt x="0" y="690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45">
              <a:lnSpc>
                <a:spcPct val="100000"/>
              </a:lnSpc>
              <a:spcBef>
                <a:spcPts val="100"/>
              </a:spcBef>
            </a:pPr>
            <a:r>
              <a:rPr dirty="0"/>
              <a:t>STRING</a:t>
            </a:r>
            <a:r>
              <a:rPr spc="-75" dirty="0"/>
              <a:t> </a:t>
            </a:r>
            <a:r>
              <a:rPr dirty="0"/>
              <a:t>FUNCTION:</a:t>
            </a:r>
            <a:r>
              <a:rPr spc="-35" dirty="0"/>
              <a:t> </a:t>
            </a:r>
            <a:r>
              <a:rPr spc="-10" dirty="0">
                <a:solidFill>
                  <a:srgbClr val="FFFF00"/>
                </a:solidFill>
              </a:rPr>
              <a:t>lstrip()</a:t>
            </a:r>
          </a:p>
        </p:txBody>
      </p:sp>
      <p:sp>
        <p:nvSpPr>
          <p:cNvPr id="8" name="object 8"/>
          <p:cNvSpPr/>
          <p:nvPr/>
        </p:nvSpPr>
        <p:spPr>
          <a:xfrm>
            <a:off x="71405" y="1279613"/>
            <a:ext cx="2643505" cy="5078730"/>
          </a:xfrm>
          <a:custGeom>
            <a:avLst/>
            <a:gdLst/>
            <a:ahLst/>
            <a:cxnLst/>
            <a:rect l="l" t="t" r="r" b="b"/>
            <a:pathLst>
              <a:path w="2643505" h="5078730">
                <a:moveTo>
                  <a:pt x="2643251" y="0"/>
                </a:moveTo>
                <a:lnTo>
                  <a:pt x="0" y="0"/>
                </a:lnTo>
                <a:lnTo>
                  <a:pt x="0" y="5078349"/>
                </a:lnTo>
                <a:lnTo>
                  <a:pt x="2643251" y="5078349"/>
                </a:lnTo>
                <a:lnTo>
                  <a:pt x="26432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0063" y="1300734"/>
            <a:ext cx="2331085" cy="4961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2115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1800">
              <a:latin typeface="Calibri"/>
              <a:cs typeface="Calibri"/>
            </a:endParaRPr>
          </a:p>
          <a:p>
            <a:pPr marL="12700" marR="382270">
              <a:lnSpc>
                <a:spcPts val="3360"/>
              </a:lnSpc>
              <a:spcBef>
                <a:spcPts val="70"/>
              </a:spcBef>
            </a:pPr>
            <a:r>
              <a:rPr sz="28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115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title(),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18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9980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18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18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18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18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isdigit(), isalpha(), isalnum(),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strip(), </a:t>
            </a: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lstrip()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18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rstrip(),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replace(),</a:t>
            </a:r>
            <a:r>
              <a:rPr sz="18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18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676525" y="1604886"/>
            <a:ext cx="6474460" cy="1430020"/>
            <a:chOff x="2676525" y="1604886"/>
            <a:chExt cx="6474460" cy="143002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39962" y="1682743"/>
              <a:ext cx="3378325" cy="10833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95575" y="1623936"/>
              <a:ext cx="3467100" cy="1181735"/>
            </a:xfrm>
            <a:custGeom>
              <a:avLst/>
              <a:gdLst/>
              <a:ahLst/>
              <a:cxnLst/>
              <a:rect l="l" t="t" r="r" b="b"/>
              <a:pathLst>
                <a:path w="3467100" h="1181735">
                  <a:moveTo>
                    <a:pt x="0" y="1181112"/>
                  </a:moveTo>
                  <a:lnTo>
                    <a:pt x="3467100" y="1181112"/>
                  </a:lnTo>
                  <a:lnTo>
                    <a:pt x="3467100" y="0"/>
                  </a:lnTo>
                  <a:lnTo>
                    <a:pt x="0" y="0"/>
                  </a:lnTo>
                  <a:lnTo>
                    <a:pt x="0" y="1181112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15126" y="1643126"/>
              <a:ext cx="2929255" cy="1384935"/>
            </a:xfrm>
            <a:custGeom>
              <a:avLst/>
              <a:gdLst/>
              <a:ahLst/>
              <a:cxnLst/>
              <a:rect l="l" t="t" r="r" b="b"/>
              <a:pathLst>
                <a:path w="2929254" h="1384935">
                  <a:moveTo>
                    <a:pt x="2929001" y="0"/>
                  </a:moveTo>
                  <a:lnTo>
                    <a:pt x="0" y="0"/>
                  </a:lnTo>
                  <a:lnTo>
                    <a:pt x="0" y="1384935"/>
                  </a:lnTo>
                  <a:lnTo>
                    <a:pt x="2929001" y="1384935"/>
                  </a:lnTo>
                  <a:lnTo>
                    <a:pt x="292900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15126" y="1643126"/>
              <a:ext cx="2929255" cy="1384935"/>
            </a:xfrm>
            <a:custGeom>
              <a:avLst/>
              <a:gdLst/>
              <a:ahLst/>
              <a:cxnLst/>
              <a:rect l="l" t="t" r="r" b="b"/>
              <a:pathLst>
                <a:path w="2929254" h="1384935">
                  <a:moveTo>
                    <a:pt x="0" y="1384935"/>
                  </a:moveTo>
                  <a:lnTo>
                    <a:pt x="2929001" y="1384935"/>
                  </a:lnTo>
                  <a:lnTo>
                    <a:pt x="2929001" y="0"/>
                  </a:lnTo>
                  <a:lnTo>
                    <a:pt x="0" y="0"/>
                  </a:lnTo>
                  <a:lnTo>
                    <a:pt x="0" y="1384935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294882" y="1665858"/>
            <a:ext cx="2611120" cy="1258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95"/>
              </a:spcBef>
            </a:pP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3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default, if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there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argument mentioned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then,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whitespaces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are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removed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from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beginning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only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(LEFT</a:t>
            </a:r>
            <a:r>
              <a:rPr sz="1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side).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But,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 change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3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original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Strings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are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immutable.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Cases</a:t>
            </a:r>
            <a:r>
              <a:rPr sz="16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matched.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773298" y="1487424"/>
            <a:ext cx="3440429" cy="5377180"/>
            <a:chOff x="2773298" y="1487424"/>
            <a:chExt cx="3440429" cy="537718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7673" y="1487424"/>
              <a:ext cx="239775" cy="23977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25937" y="2880850"/>
              <a:ext cx="3314928" cy="390716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779648" y="2851174"/>
              <a:ext cx="3427729" cy="4006850"/>
            </a:xfrm>
            <a:custGeom>
              <a:avLst/>
              <a:gdLst/>
              <a:ahLst/>
              <a:cxnLst/>
              <a:rect l="l" t="t" r="r" b="b"/>
              <a:pathLst>
                <a:path w="3427729" h="4006850">
                  <a:moveTo>
                    <a:pt x="3427476" y="4006823"/>
                  </a:moveTo>
                  <a:lnTo>
                    <a:pt x="3427476" y="0"/>
                  </a:lnTo>
                  <a:lnTo>
                    <a:pt x="0" y="0"/>
                  </a:lnTo>
                  <a:lnTo>
                    <a:pt x="0" y="4006823"/>
                  </a:lnTo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437757" y="3124327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500876" y="3143250"/>
            <a:ext cx="71755" cy="428625"/>
          </a:xfrm>
          <a:custGeom>
            <a:avLst/>
            <a:gdLst/>
            <a:ahLst/>
            <a:cxnLst/>
            <a:rect l="l" t="t" r="r" b="b"/>
            <a:pathLst>
              <a:path w="71754" h="428625">
                <a:moveTo>
                  <a:pt x="71374" y="0"/>
                </a:moveTo>
                <a:lnTo>
                  <a:pt x="0" y="428625"/>
                </a:lnTo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437757" y="3624453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500876" y="3643376"/>
            <a:ext cx="224154" cy="428625"/>
          </a:xfrm>
          <a:custGeom>
            <a:avLst/>
            <a:gdLst/>
            <a:ahLst/>
            <a:cxnLst/>
            <a:rect l="l" t="t" r="r" b="b"/>
            <a:pathLst>
              <a:path w="224154" h="428625">
                <a:moveTo>
                  <a:pt x="71374" y="0"/>
                </a:moveTo>
                <a:lnTo>
                  <a:pt x="0" y="428625"/>
                </a:lnTo>
              </a:path>
              <a:path w="224154" h="428625">
                <a:moveTo>
                  <a:pt x="223774" y="0"/>
                </a:moveTo>
                <a:lnTo>
                  <a:pt x="152400" y="428625"/>
                </a:lnTo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437757" y="4195953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500876" y="4214876"/>
            <a:ext cx="571500" cy="428625"/>
          </a:xfrm>
          <a:custGeom>
            <a:avLst/>
            <a:gdLst/>
            <a:ahLst/>
            <a:cxnLst/>
            <a:rect l="l" t="t" r="r" b="b"/>
            <a:pathLst>
              <a:path w="571500" h="428625">
                <a:moveTo>
                  <a:pt x="71374" y="0"/>
                </a:moveTo>
                <a:lnTo>
                  <a:pt x="0" y="428625"/>
                </a:lnTo>
              </a:path>
              <a:path w="571500" h="428625">
                <a:moveTo>
                  <a:pt x="223774" y="0"/>
                </a:moveTo>
                <a:lnTo>
                  <a:pt x="152400" y="428625"/>
                </a:lnTo>
              </a:path>
              <a:path w="571500" h="428625">
                <a:moveTo>
                  <a:pt x="428625" y="0"/>
                </a:moveTo>
                <a:lnTo>
                  <a:pt x="357124" y="428625"/>
                </a:lnTo>
              </a:path>
              <a:path w="571500" h="428625">
                <a:moveTo>
                  <a:pt x="571500" y="0"/>
                </a:moveTo>
                <a:lnTo>
                  <a:pt x="499999" y="428625"/>
                </a:lnTo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437757" y="4729048"/>
            <a:ext cx="24803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Atmanirbhar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37757" y="5267655"/>
            <a:ext cx="24803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Atmanirbhar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37757" y="5839459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37757" y="6339636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851150" y="3635375"/>
            <a:ext cx="6228080" cy="3166110"/>
            <a:chOff x="2851150" y="3635375"/>
            <a:chExt cx="6228080" cy="3166110"/>
          </a:xfrm>
        </p:grpSpPr>
        <p:sp>
          <p:nvSpPr>
            <p:cNvPr id="32" name="object 32"/>
            <p:cNvSpPr/>
            <p:nvPr/>
          </p:nvSpPr>
          <p:spPr>
            <a:xfrm>
              <a:off x="6510401" y="6357962"/>
              <a:ext cx="714375" cy="428625"/>
            </a:xfrm>
            <a:custGeom>
              <a:avLst/>
              <a:gdLst/>
              <a:ahLst/>
              <a:cxnLst/>
              <a:rect l="l" t="t" r="r" b="b"/>
              <a:pathLst>
                <a:path w="714375" h="428625">
                  <a:moveTo>
                    <a:pt x="214249" y="0"/>
                  </a:moveTo>
                  <a:lnTo>
                    <a:pt x="142875" y="428622"/>
                  </a:lnTo>
                </a:path>
                <a:path w="714375" h="428625">
                  <a:moveTo>
                    <a:pt x="347599" y="0"/>
                  </a:moveTo>
                  <a:lnTo>
                    <a:pt x="276225" y="428622"/>
                  </a:lnTo>
                </a:path>
                <a:path w="714375" h="428625">
                  <a:moveTo>
                    <a:pt x="561975" y="0"/>
                  </a:moveTo>
                  <a:lnTo>
                    <a:pt x="490474" y="428622"/>
                  </a:lnTo>
                </a:path>
                <a:path w="714375" h="428625">
                  <a:moveTo>
                    <a:pt x="71374" y="0"/>
                  </a:moveTo>
                  <a:lnTo>
                    <a:pt x="0" y="428622"/>
                  </a:lnTo>
                </a:path>
                <a:path w="714375" h="428625">
                  <a:moveTo>
                    <a:pt x="714375" y="0"/>
                  </a:moveTo>
                  <a:lnTo>
                    <a:pt x="642874" y="428622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57500" y="3641725"/>
              <a:ext cx="6215380" cy="2648585"/>
            </a:xfrm>
            <a:custGeom>
              <a:avLst/>
              <a:gdLst/>
              <a:ahLst/>
              <a:cxnLst/>
              <a:rect l="l" t="t" r="r" b="b"/>
              <a:pathLst>
                <a:path w="6215380" h="2648585">
                  <a:moveTo>
                    <a:pt x="0" y="0"/>
                  </a:moveTo>
                  <a:lnTo>
                    <a:pt x="6215126" y="1650"/>
                  </a:lnTo>
                </a:path>
                <a:path w="6215380" h="2648585">
                  <a:moveTo>
                    <a:pt x="0" y="501650"/>
                  </a:moveTo>
                  <a:lnTo>
                    <a:pt x="6215126" y="503300"/>
                  </a:lnTo>
                </a:path>
                <a:path w="6215380" h="2648585">
                  <a:moveTo>
                    <a:pt x="0" y="1003300"/>
                  </a:moveTo>
                  <a:lnTo>
                    <a:pt x="6215126" y="1004951"/>
                  </a:lnTo>
                </a:path>
                <a:path w="6215380" h="2648585">
                  <a:moveTo>
                    <a:pt x="0" y="1574800"/>
                  </a:moveTo>
                  <a:lnTo>
                    <a:pt x="6215126" y="1576451"/>
                  </a:lnTo>
                </a:path>
                <a:path w="6215380" h="2648585">
                  <a:moveTo>
                    <a:pt x="0" y="2144725"/>
                  </a:moveTo>
                  <a:lnTo>
                    <a:pt x="6215126" y="2146312"/>
                  </a:lnTo>
                </a:path>
                <a:path w="6215380" h="2648585">
                  <a:moveTo>
                    <a:pt x="0" y="2646387"/>
                  </a:moveTo>
                  <a:lnTo>
                    <a:pt x="6215126" y="264797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643255"/>
          </a:xfrm>
          <a:custGeom>
            <a:avLst/>
            <a:gdLst/>
            <a:ahLst/>
            <a:cxnLst/>
            <a:rect l="l" t="t" r="r" b="b"/>
            <a:pathLst>
              <a:path w="9144000" h="643255">
                <a:moveTo>
                  <a:pt x="9144000" y="0"/>
                </a:moveTo>
                <a:lnTo>
                  <a:pt x="0" y="0"/>
                </a:lnTo>
                <a:lnTo>
                  <a:pt x="0" y="642912"/>
                </a:lnTo>
                <a:lnTo>
                  <a:pt x="9144000" y="64291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dirty="0"/>
              <a:t>STRING</a:t>
            </a:r>
            <a:r>
              <a:rPr spc="-75" dirty="0"/>
              <a:t> </a:t>
            </a:r>
            <a:r>
              <a:rPr dirty="0"/>
              <a:t>FUNCTION:</a:t>
            </a:r>
            <a:r>
              <a:rPr spc="-35" dirty="0"/>
              <a:t> </a:t>
            </a:r>
            <a:r>
              <a:rPr spc="-10" dirty="0">
                <a:solidFill>
                  <a:srgbClr val="FFFF00"/>
                </a:solidFill>
              </a:rPr>
              <a:t>rstrip()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-32" y="1251127"/>
            <a:ext cx="2500630" cy="50171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3655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26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91440">
              <a:lnSpc>
                <a:spcPts val="2115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1800">
              <a:latin typeface="Calibri"/>
              <a:cs typeface="Calibri"/>
            </a:endParaRPr>
          </a:p>
          <a:p>
            <a:pPr marL="91440" marR="473709">
              <a:lnSpc>
                <a:spcPts val="3360"/>
              </a:lnSpc>
              <a:spcBef>
                <a:spcPts val="70"/>
              </a:spcBef>
            </a:pPr>
            <a:r>
              <a:rPr sz="28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2800">
              <a:latin typeface="Calibri"/>
              <a:cs typeface="Calibri"/>
            </a:endParaRPr>
          </a:p>
          <a:p>
            <a:pPr marL="91440" marR="188595">
              <a:lnSpc>
                <a:spcPts val="216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18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09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18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18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endParaRPr sz="1800">
              <a:latin typeface="Calibri"/>
              <a:cs typeface="Calibri"/>
            </a:endParaRPr>
          </a:p>
          <a:p>
            <a:pPr marL="91440" marR="95885">
              <a:lnSpc>
                <a:spcPct val="99900"/>
              </a:lnSpc>
              <a:spcBef>
                <a:spcPts val="5"/>
              </a:spcBef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islower(), isupper(),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18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isdigit(),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isalpha(),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isalnum(),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strip(),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18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rstrip()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replace(),</a:t>
            </a:r>
            <a:r>
              <a:rPr sz="18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16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36773" y="636612"/>
            <a:ext cx="6442075" cy="936625"/>
            <a:chOff x="2636773" y="636612"/>
            <a:chExt cx="6442075" cy="936625"/>
          </a:xfrm>
        </p:grpSpPr>
        <p:sp>
          <p:nvSpPr>
            <p:cNvPr id="7" name="object 7"/>
            <p:cNvSpPr/>
            <p:nvPr/>
          </p:nvSpPr>
          <p:spPr>
            <a:xfrm>
              <a:off x="2643123" y="642962"/>
              <a:ext cx="6429375" cy="923925"/>
            </a:xfrm>
            <a:custGeom>
              <a:avLst/>
              <a:gdLst/>
              <a:ahLst/>
              <a:cxnLst/>
              <a:rect l="l" t="t" r="r" b="b"/>
              <a:pathLst>
                <a:path w="6429375" h="923925">
                  <a:moveTo>
                    <a:pt x="6429375" y="0"/>
                  </a:moveTo>
                  <a:lnTo>
                    <a:pt x="0" y="0"/>
                  </a:lnTo>
                  <a:lnTo>
                    <a:pt x="0" y="923328"/>
                  </a:lnTo>
                  <a:lnTo>
                    <a:pt x="6429375" y="923328"/>
                  </a:lnTo>
                  <a:lnTo>
                    <a:pt x="6429375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43123" y="642962"/>
              <a:ext cx="6429375" cy="923925"/>
            </a:xfrm>
            <a:custGeom>
              <a:avLst/>
              <a:gdLst/>
              <a:ahLst/>
              <a:cxnLst/>
              <a:rect l="l" t="t" r="r" b="b"/>
              <a:pathLst>
                <a:path w="6429375" h="923925">
                  <a:moveTo>
                    <a:pt x="0" y="923328"/>
                  </a:moveTo>
                  <a:lnTo>
                    <a:pt x="6429375" y="923328"/>
                  </a:lnTo>
                  <a:lnTo>
                    <a:pt x="6429375" y="0"/>
                  </a:lnTo>
                  <a:lnTo>
                    <a:pt x="0" y="0"/>
                  </a:lnTo>
                  <a:lnTo>
                    <a:pt x="0" y="923328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792983" y="660908"/>
            <a:ext cx="61321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Returns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RIGHT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trimmed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version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string.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Trimming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is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done </a:t>
            </a:r>
            <a:r>
              <a:rPr sz="1800" b="1" dirty="0">
                <a:latin typeface="Calibri"/>
                <a:cs typeface="Calibri"/>
              </a:rPr>
              <a:t>only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when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cases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are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matched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with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any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characters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the </a:t>
            </a:r>
            <a:r>
              <a:rPr sz="1800" b="1" dirty="0">
                <a:latin typeface="Calibri"/>
                <a:cs typeface="Calibri"/>
              </a:rPr>
              <a:t>argument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from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RIGHT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side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string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(end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).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585973" y="1565275"/>
            <a:ext cx="6564630" cy="1351915"/>
            <a:chOff x="2585973" y="1565275"/>
            <a:chExt cx="6564630" cy="135191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78931" y="1675009"/>
              <a:ext cx="3580713" cy="116118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614548" y="1614423"/>
              <a:ext cx="3700779" cy="1271905"/>
            </a:xfrm>
            <a:custGeom>
              <a:avLst/>
              <a:gdLst/>
              <a:ahLst/>
              <a:cxnLst/>
              <a:rect l="l" t="t" r="r" b="b"/>
              <a:pathLst>
                <a:path w="3700779" h="1271905">
                  <a:moveTo>
                    <a:pt x="0" y="1271651"/>
                  </a:moveTo>
                  <a:lnTo>
                    <a:pt x="3700526" y="1271651"/>
                  </a:lnTo>
                  <a:lnTo>
                    <a:pt x="3700526" y="0"/>
                  </a:lnTo>
                  <a:lnTo>
                    <a:pt x="0" y="0"/>
                  </a:lnTo>
                  <a:lnTo>
                    <a:pt x="0" y="1271651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58001" y="1571625"/>
              <a:ext cx="2786380" cy="1339215"/>
            </a:xfrm>
            <a:custGeom>
              <a:avLst/>
              <a:gdLst/>
              <a:ahLst/>
              <a:cxnLst/>
              <a:rect l="l" t="t" r="r" b="b"/>
              <a:pathLst>
                <a:path w="2786379" h="1339214">
                  <a:moveTo>
                    <a:pt x="2786126" y="0"/>
                  </a:moveTo>
                  <a:lnTo>
                    <a:pt x="0" y="0"/>
                  </a:lnTo>
                  <a:lnTo>
                    <a:pt x="0" y="1338834"/>
                  </a:lnTo>
                  <a:lnTo>
                    <a:pt x="2786126" y="1338834"/>
                  </a:lnTo>
                  <a:lnTo>
                    <a:pt x="278612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58001" y="1571625"/>
              <a:ext cx="2786380" cy="1339215"/>
            </a:xfrm>
            <a:custGeom>
              <a:avLst/>
              <a:gdLst/>
              <a:ahLst/>
              <a:cxnLst/>
              <a:rect l="l" t="t" r="r" b="b"/>
              <a:pathLst>
                <a:path w="2786379" h="1339214">
                  <a:moveTo>
                    <a:pt x="0" y="1338834"/>
                  </a:moveTo>
                  <a:lnTo>
                    <a:pt x="2786126" y="1338834"/>
                  </a:lnTo>
                  <a:lnTo>
                    <a:pt x="2786126" y="0"/>
                  </a:lnTo>
                  <a:lnTo>
                    <a:pt x="0" y="0"/>
                  </a:lnTo>
                  <a:lnTo>
                    <a:pt x="0" y="1338834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437757" y="1594180"/>
            <a:ext cx="2475230" cy="1258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0"/>
              </a:spcBef>
            </a:pP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3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default,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if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there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argument mentioned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then,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whitespaces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are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removed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from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end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string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only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(RIGHT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side).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But,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change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original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3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Strings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are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immutable.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Cases</a:t>
            </a:r>
            <a:r>
              <a:rPr sz="16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matched.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559050" y="1487424"/>
            <a:ext cx="3669029" cy="5364480"/>
            <a:chOff x="2559050" y="1487424"/>
            <a:chExt cx="3669029" cy="536448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3801" y="1487424"/>
              <a:ext cx="239649" cy="2397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13627" y="2963072"/>
              <a:ext cx="3475864" cy="381887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565400" y="2922524"/>
              <a:ext cx="3656329" cy="3923029"/>
            </a:xfrm>
            <a:custGeom>
              <a:avLst/>
              <a:gdLst/>
              <a:ahLst/>
              <a:cxnLst/>
              <a:rect l="l" t="t" r="r" b="b"/>
              <a:pathLst>
                <a:path w="3656329" h="3923029">
                  <a:moveTo>
                    <a:pt x="0" y="3922776"/>
                  </a:moveTo>
                  <a:lnTo>
                    <a:pt x="3656076" y="3922776"/>
                  </a:lnTo>
                  <a:lnTo>
                    <a:pt x="3656076" y="0"/>
                  </a:lnTo>
                  <a:lnTo>
                    <a:pt x="0" y="0"/>
                  </a:lnTo>
                  <a:lnTo>
                    <a:pt x="0" y="3922776"/>
                  </a:lnTo>
                  <a:close/>
                </a:path>
              </a:pathLst>
            </a:custGeom>
            <a:ln w="126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366128" y="3228543"/>
            <a:ext cx="24803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Atmanirbhar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66128" y="3767150"/>
            <a:ext cx="24803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Atmanirbhar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366128" y="4267276"/>
            <a:ext cx="24803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Atmanirbhar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366128" y="4800727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66128" y="5339283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66128" y="5910783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66128" y="6410959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Atmanirbhar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Bharat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779776" y="3706876"/>
            <a:ext cx="6228080" cy="3094355"/>
            <a:chOff x="2779776" y="3706876"/>
            <a:chExt cx="6228080" cy="3094355"/>
          </a:xfrm>
        </p:grpSpPr>
        <p:sp>
          <p:nvSpPr>
            <p:cNvPr id="28" name="object 28"/>
            <p:cNvSpPr/>
            <p:nvPr/>
          </p:nvSpPr>
          <p:spPr>
            <a:xfrm>
              <a:off x="2786126" y="3713226"/>
              <a:ext cx="6215380" cy="2647950"/>
            </a:xfrm>
            <a:custGeom>
              <a:avLst/>
              <a:gdLst/>
              <a:ahLst/>
              <a:cxnLst/>
              <a:rect l="l" t="t" r="r" b="b"/>
              <a:pathLst>
                <a:path w="6215380" h="2647950">
                  <a:moveTo>
                    <a:pt x="0" y="0"/>
                  </a:moveTo>
                  <a:lnTo>
                    <a:pt x="6214999" y="1524"/>
                  </a:lnTo>
                </a:path>
                <a:path w="6215380" h="2647950">
                  <a:moveTo>
                    <a:pt x="0" y="501650"/>
                  </a:moveTo>
                  <a:lnTo>
                    <a:pt x="6214999" y="503174"/>
                  </a:lnTo>
                </a:path>
                <a:path w="6215380" h="2647950">
                  <a:moveTo>
                    <a:pt x="0" y="1003300"/>
                  </a:moveTo>
                  <a:lnTo>
                    <a:pt x="6214999" y="1004824"/>
                  </a:lnTo>
                </a:path>
                <a:path w="6215380" h="2647950">
                  <a:moveTo>
                    <a:pt x="0" y="1574800"/>
                  </a:moveTo>
                  <a:lnTo>
                    <a:pt x="6214999" y="1576324"/>
                  </a:lnTo>
                </a:path>
                <a:path w="6215380" h="2647950">
                  <a:moveTo>
                    <a:pt x="0" y="2144661"/>
                  </a:moveTo>
                  <a:lnTo>
                    <a:pt x="6214999" y="2146249"/>
                  </a:lnTo>
                </a:path>
                <a:path w="6215380" h="2647950">
                  <a:moveTo>
                    <a:pt x="0" y="2646324"/>
                  </a:moveTo>
                  <a:lnTo>
                    <a:pt x="6214999" y="264791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72501" y="3786251"/>
              <a:ext cx="795655" cy="3000375"/>
            </a:xfrm>
            <a:custGeom>
              <a:avLst/>
              <a:gdLst/>
              <a:ahLst/>
              <a:cxnLst/>
              <a:rect l="l" t="t" r="r" b="b"/>
              <a:pathLst>
                <a:path w="795654" h="3000375">
                  <a:moveTo>
                    <a:pt x="642874" y="0"/>
                  </a:moveTo>
                  <a:lnTo>
                    <a:pt x="571500" y="428625"/>
                  </a:lnTo>
                </a:path>
                <a:path w="795654" h="3000375">
                  <a:moveTo>
                    <a:pt x="795274" y="0"/>
                  </a:moveTo>
                  <a:lnTo>
                    <a:pt x="723900" y="428625"/>
                  </a:lnTo>
                </a:path>
                <a:path w="795654" h="3000375">
                  <a:moveTo>
                    <a:pt x="642874" y="571500"/>
                  </a:moveTo>
                  <a:lnTo>
                    <a:pt x="571500" y="1000125"/>
                  </a:lnTo>
                </a:path>
                <a:path w="795654" h="3000375">
                  <a:moveTo>
                    <a:pt x="785749" y="571500"/>
                  </a:moveTo>
                  <a:lnTo>
                    <a:pt x="714375" y="1000125"/>
                  </a:lnTo>
                </a:path>
                <a:path w="795654" h="3000375">
                  <a:moveTo>
                    <a:pt x="357124" y="2571711"/>
                  </a:moveTo>
                  <a:lnTo>
                    <a:pt x="285750" y="3000334"/>
                  </a:lnTo>
                </a:path>
                <a:path w="795654" h="3000375">
                  <a:moveTo>
                    <a:pt x="509524" y="2571711"/>
                  </a:moveTo>
                  <a:lnTo>
                    <a:pt x="438150" y="3000334"/>
                  </a:lnTo>
                </a:path>
                <a:path w="795654" h="3000375">
                  <a:moveTo>
                    <a:pt x="633349" y="2571711"/>
                  </a:moveTo>
                  <a:lnTo>
                    <a:pt x="561975" y="3000334"/>
                  </a:lnTo>
                </a:path>
                <a:path w="795654" h="3000375">
                  <a:moveTo>
                    <a:pt x="785749" y="2571711"/>
                  </a:moveTo>
                  <a:lnTo>
                    <a:pt x="714375" y="3000334"/>
                  </a:lnTo>
                </a:path>
                <a:path w="795654" h="3000375">
                  <a:moveTo>
                    <a:pt x="71374" y="2571711"/>
                  </a:moveTo>
                  <a:lnTo>
                    <a:pt x="0" y="3000334"/>
                  </a:lnTo>
                </a:path>
                <a:path w="795654" h="3000375">
                  <a:moveTo>
                    <a:pt x="214249" y="2571711"/>
                  </a:moveTo>
                  <a:lnTo>
                    <a:pt x="142875" y="3000334"/>
                  </a:lnTo>
                </a:path>
                <a:path w="795654" h="3000375">
                  <a:moveTo>
                    <a:pt x="357124" y="0"/>
                  </a:moveTo>
                  <a:lnTo>
                    <a:pt x="285750" y="428625"/>
                  </a:lnTo>
                </a:path>
                <a:path w="795654" h="3000375">
                  <a:moveTo>
                    <a:pt x="509524" y="0"/>
                  </a:moveTo>
                  <a:lnTo>
                    <a:pt x="438150" y="428625"/>
                  </a:lnTo>
                </a:path>
                <a:path w="795654" h="3000375">
                  <a:moveTo>
                    <a:pt x="642874" y="1000125"/>
                  </a:moveTo>
                  <a:lnTo>
                    <a:pt x="571500" y="1428750"/>
                  </a:lnTo>
                </a:path>
                <a:path w="795654" h="3000375">
                  <a:moveTo>
                    <a:pt x="795274" y="1000125"/>
                  </a:moveTo>
                  <a:lnTo>
                    <a:pt x="723900" y="1428750"/>
                  </a:lnTo>
                </a:path>
                <a:path w="795654" h="3000375">
                  <a:moveTo>
                    <a:pt x="357124" y="1000125"/>
                  </a:moveTo>
                  <a:lnTo>
                    <a:pt x="285750" y="1428750"/>
                  </a:lnTo>
                </a:path>
                <a:path w="795654" h="3000375">
                  <a:moveTo>
                    <a:pt x="509524" y="1000125"/>
                  </a:moveTo>
                  <a:lnTo>
                    <a:pt x="438150" y="142875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71750" y="3248710"/>
            <a:ext cx="6574790" cy="323215"/>
          </a:xfrm>
          <a:custGeom>
            <a:avLst/>
            <a:gdLst/>
            <a:ahLst/>
            <a:cxnLst/>
            <a:rect l="l" t="t" r="r" b="b"/>
            <a:pathLst>
              <a:path w="6574790" h="323214">
                <a:moveTo>
                  <a:pt x="6574535" y="0"/>
                </a:moveTo>
                <a:lnTo>
                  <a:pt x="0" y="0"/>
                </a:lnTo>
                <a:lnTo>
                  <a:pt x="0" y="323164"/>
                </a:lnTo>
                <a:lnTo>
                  <a:pt x="6574535" y="323164"/>
                </a:lnTo>
                <a:lnTo>
                  <a:pt x="657453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50998" y="3270250"/>
            <a:ext cx="63506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5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first</a:t>
            </a:r>
            <a:r>
              <a:rPr sz="15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argument</a:t>
            </a:r>
            <a:r>
              <a:rPr sz="15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15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5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replace</a:t>
            </a:r>
            <a:r>
              <a:rPr sz="15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()</a:t>
            </a:r>
            <a:r>
              <a:rPr sz="15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function</a:t>
            </a:r>
            <a:r>
              <a:rPr sz="15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15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replaced</a:t>
            </a:r>
            <a:r>
              <a:rPr sz="15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by</a:t>
            </a:r>
            <a:r>
              <a:rPr sz="15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5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second</a:t>
            </a:r>
            <a:r>
              <a:rPr sz="15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Calibri"/>
                <a:cs typeface="Calibri"/>
              </a:rPr>
              <a:t>argument.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4733" y="-87680"/>
            <a:ext cx="81788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replace()</a:t>
            </a:r>
            <a:endParaRPr sz="5400"/>
          </a:p>
        </p:txBody>
      </p:sp>
      <p:sp>
        <p:nvSpPr>
          <p:cNvPr id="6" name="object 6"/>
          <p:cNvSpPr/>
          <p:nvPr/>
        </p:nvSpPr>
        <p:spPr>
          <a:xfrm>
            <a:off x="0" y="1225664"/>
            <a:ext cx="2571750" cy="4893945"/>
          </a:xfrm>
          <a:custGeom>
            <a:avLst/>
            <a:gdLst/>
            <a:ahLst/>
            <a:cxnLst/>
            <a:rect l="l" t="t" r="r" b="b"/>
            <a:pathLst>
              <a:path w="2571750" h="4893945">
                <a:moveTo>
                  <a:pt x="2571750" y="0"/>
                </a:moveTo>
                <a:lnTo>
                  <a:pt x="0" y="0"/>
                </a:lnTo>
                <a:lnTo>
                  <a:pt x="0" y="4893691"/>
                </a:lnTo>
                <a:lnTo>
                  <a:pt x="2571750" y="4893691"/>
                </a:lnTo>
                <a:lnTo>
                  <a:pt x="257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1246759"/>
            <a:ext cx="2331085" cy="4772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213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1800">
              <a:latin typeface="Calibri"/>
              <a:cs typeface="Calibri"/>
            </a:endParaRPr>
          </a:p>
          <a:p>
            <a:pPr marL="12700" marR="655955">
              <a:lnSpc>
                <a:spcPts val="2880"/>
              </a:lnSpc>
              <a:spcBef>
                <a:spcPts val="65"/>
              </a:spcBef>
            </a:pPr>
            <a:r>
              <a:rPr sz="24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24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2400">
              <a:latin typeface="Calibri"/>
              <a:cs typeface="Calibri"/>
            </a:endParaRPr>
          </a:p>
          <a:p>
            <a:pPr marL="12700" marR="97155">
              <a:lnSpc>
                <a:spcPts val="2160"/>
              </a:lnSpc>
              <a:spcBef>
                <a:spcPts val="1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18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1800">
              <a:latin typeface="Calibri"/>
              <a:cs typeface="Calibri"/>
            </a:endParaRPr>
          </a:p>
          <a:p>
            <a:pPr marL="12700" marR="33655">
              <a:lnSpc>
                <a:spcPts val="216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18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18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1800" spc="-10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18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isdigit(),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isalpha(),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isalnum(),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ts val="216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split(),</a:t>
            </a:r>
            <a:r>
              <a:rPr sz="18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strip(),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lstrip(),</a:t>
            </a:r>
            <a:r>
              <a:rPr sz="18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rstrip(),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3225"/>
              </a:lnSpc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replace()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startswith(), endswith(),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85998" y="857288"/>
            <a:ext cx="6358255" cy="954405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14605" rIns="0" bIns="0" rtlCol="0">
            <a:spAutoFit/>
          </a:bodyPr>
          <a:lstStyle/>
          <a:p>
            <a:pPr marL="121285" marR="116839" indent="549910">
              <a:lnSpc>
                <a:spcPct val="101200"/>
              </a:lnSpc>
              <a:spcBef>
                <a:spcPts val="115"/>
              </a:spcBef>
            </a:pPr>
            <a:r>
              <a:rPr sz="3200" b="1" spc="-10" dirty="0">
                <a:latin typeface="Calibri"/>
                <a:cs typeface="Calibri"/>
              </a:rPr>
              <a:t>Replace()</a:t>
            </a:r>
            <a:r>
              <a:rPr sz="3200" b="1" spc="-225" dirty="0">
                <a:latin typeface="Calibri"/>
                <a:cs typeface="Calibri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b="1" dirty="0">
                <a:latin typeface="Calibri"/>
                <a:cs typeface="Calibri"/>
              </a:rPr>
              <a:t>Returns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string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where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a </a:t>
            </a:r>
            <a:r>
              <a:rPr sz="2400" b="1" dirty="0">
                <a:latin typeface="Calibri"/>
                <a:cs typeface="Calibri"/>
              </a:rPr>
              <a:t>specified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value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replaced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with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specified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value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676525" y="1871598"/>
            <a:ext cx="6415405" cy="4291330"/>
            <a:chOff x="2676525" y="1871598"/>
            <a:chExt cx="6415405" cy="429133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8563" y="1961165"/>
              <a:ext cx="5939864" cy="125345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757551" y="1900173"/>
              <a:ext cx="6272530" cy="1343025"/>
            </a:xfrm>
            <a:custGeom>
              <a:avLst/>
              <a:gdLst/>
              <a:ahLst/>
              <a:cxnLst/>
              <a:rect l="l" t="t" r="r" b="b"/>
              <a:pathLst>
                <a:path w="6272530" h="1343025">
                  <a:moveTo>
                    <a:pt x="0" y="1343025"/>
                  </a:moveTo>
                  <a:lnTo>
                    <a:pt x="6272276" y="1343025"/>
                  </a:lnTo>
                  <a:lnTo>
                    <a:pt x="6272276" y="0"/>
                  </a:lnTo>
                  <a:lnTo>
                    <a:pt x="0" y="0"/>
                  </a:lnTo>
                  <a:lnTo>
                    <a:pt x="0" y="134302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4200" y="3736061"/>
              <a:ext cx="6250225" cy="66931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695575" y="3695763"/>
              <a:ext cx="6377305" cy="728980"/>
            </a:xfrm>
            <a:custGeom>
              <a:avLst/>
              <a:gdLst/>
              <a:ahLst/>
              <a:cxnLst/>
              <a:rect l="l" t="t" r="r" b="b"/>
              <a:pathLst>
                <a:path w="6377305" h="728979">
                  <a:moveTo>
                    <a:pt x="0" y="728662"/>
                  </a:moveTo>
                  <a:lnTo>
                    <a:pt x="6377051" y="728662"/>
                  </a:lnTo>
                  <a:lnTo>
                    <a:pt x="6377051" y="0"/>
                  </a:lnTo>
                  <a:lnTo>
                    <a:pt x="0" y="0"/>
                  </a:lnTo>
                  <a:lnTo>
                    <a:pt x="0" y="728662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84684" y="4606942"/>
              <a:ext cx="6075664" cy="100168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90795" y="5674871"/>
              <a:ext cx="5577034" cy="41728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857500" y="4500511"/>
              <a:ext cx="6143625" cy="1643380"/>
            </a:xfrm>
            <a:custGeom>
              <a:avLst/>
              <a:gdLst/>
              <a:ahLst/>
              <a:cxnLst/>
              <a:rect l="l" t="t" r="r" b="b"/>
              <a:pathLst>
                <a:path w="6143625" h="1643379">
                  <a:moveTo>
                    <a:pt x="0" y="1643126"/>
                  </a:moveTo>
                  <a:lnTo>
                    <a:pt x="6143625" y="1643126"/>
                  </a:lnTo>
                  <a:lnTo>
                    <a:pt x="6143625" y="0"/>
                  </a:lnTo>
                  <a:lnTo>
                    <a:pt x="0" y="0"/>
                  </a:lnTo>
                  <a:lnTo>
                    <a:pt x="0" y="1643126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69481" y="2335148"/>
              <a:ext cx="1609090" cy="541655"/>
            </a:xfrm>
            <a:custGeom>
              <a:avLst/>
              <a:gdLst/>
              <a:ahLst/>
              <a:cxnLst/>
              <a:rect l="l" t="t" r="r" b="b"/>
              <a:pathLst>
                <a:path w="1609090" h="541655">
                  <a:moveTo>
                    <a:pt x="374396" y="308102"/>
                  </a:moveTo>
                  <a:lnTo>
                    <a:pt x="369316" y="294894"/>
                  </a:lnTo>
                  <a:lnTo>
                    <a:pt x="285623" y="77089"/>
                  </a:lnTo>
                  <a:lnTo>
                    <a:pt x="279501" y="67513"/>
                  </a:lnTo>
                  <a:lnTo>
                    <a:pt x="270522" y="61239"/>
                  </a:lnTo>
                  <a:lnTo>
                    <a:pt x="259842" y="58788"/>
                  </a:lnTo>
                  <a:lnTo>
                    <a:pt x="248666" y="60706"/>
                  </a:lnTo>
                  <a:lnTo>
                    <a:pt x="239077" y="66776"/>
                  </a:lnTo>
                  <a:lnTo>
                    <a:pt x="232803" y="75755"/>
                  </a:lnTo>
                  <a:lnTo>
                    <a:pt x="230352" y="86461"/>
                  </a:lnTo>
                  <a:lnTo>
                    <a:pt x="232283" y="97663"/>
                  </a:lnTo>
                  <a:lnTo>
                    <a:pt x="265595" y="184264"/>
                  </a:lnTo>
                  <a:lnTo>
                    <a:pt x="35814" y="0"/>
                  </a:lnTo>
                  <a:lnTo>
                    <a:pt x="0" y="44577"/>
                  </a:lnTo>
                  <a:lnTo>
                    <a:pt x="229819" y="228803"/>
                  </a:lnTo>
                  <a:lnTo>
                    <a:pt x="138049" y="215138"/>
                  </a:lnTo>
                  <a:lnTo>
                    <a:pt x="126695" y="215747"/>
                  </a:lnTo>
                  <a:lnTo>
                    <a:pt x="116789" y="220497"/>
                  </a:lnTo>
                  <a:lnTo>
                    <a:pt x="109372" y="228587"/>
                  </a:lnTo>
                  <a:lnTo>
                    <a:pt x="105537" y="239268"/>
                  </a:lnTo>
                  <a:lnTo>
                    <a:pt x="106133" y="250545"/>
                  </a:lnTo>
                  <a:lnTo>
                    <a:pt x="110883" y="260413"/>
                  </a:lnTo>
                  <a:lnTo>
                    <a:pt x="118973" y="267817"/>
                  </a:lnTo>
                  <a:lnTo>
                    <a:pt x="129667" y="271653"/>
                  </a:lnTo>
                  <a:lnTo>
                    <a:pt x="374396" y="308102"/>
                  </a:lnTo>
                  <a:close/>
                </a:path>
                <a:path w="1609090" h="541655">
                  <a:moveTo>
                    <a:pt x="1608594" y="299212"/>
                  </a:moveTo>
                  <a:lnTo>
                    <a:pt x="1606143" y="288531"/>
                  </a:lnTo>
                  <a:lnTo>
                    <a:pt x="1599869" y="279552"/>
                  </a:lnTo>
                  <a:lnTo>
                    <a:pt x="1590294" y="273431"/>
                  </a:lnTo>
                  <a:lnTo>
                    <a:pt x="1579156" y="271500"/>
                  </a:lnTo>
                  <a:lnTo>
                    <a:pt x="1568475" y="273900"/>
                  </a:lnTo>
                  <a:lnTo>
                    <a:pt x="1559458" y="280136"/>
                  </a:lnTo>
                  <a:lnTo>
                    <a:pt x="1553337" y="289687"/>
                  </a:lnTo>
                  <a:lnTo>
                    <a:pt x="1519796" y="376161"/>
                  </a:lnTo>
                  <a:lnTo>
                    <a:pt x="1474089" y="89281"/>
                  </a:lnTo>
                  <a:lnTo>
                    <a:pt x="1417701" y="98171"/>
                  </a:lnTo>
                  <a:lnTo>
                    <a:pt x="1463433" y="385267"/>
                  </a:lnTo>
                  <a:lnTo>
                    <a:pt x="1404620" y="313436"/>
                  </a:lnTo>
                  <a:lnTo>
                    <a:pt x="1395806" y="306273"/>
                  </a:lnTo>
                  <a:lnTo>
                    <a:pt x="1385290" y="303123"/>
                  </a:lnTo>
                  <a:lnTo>
                    <a:pt x="1374381" y="304114"/>
                  </a:lnTo>
                  <a:lnTo>
                    <a:pt x="1364361" y="309372"/>
                  </a:lnTo>
                  <a:lnTo>
                    <a:pt x="1357185" y="318185"/>
                  </a:lnTo>
                  <a:lnTo>
                    <a:pt x="1354048" y="328701"/>
                  </a:lnTo>
                  <a:lnTo>
                    <a:pt x="1355090" y="339610"/>
                  </a:lnTo>
                  <a:lnTo>
                    <a:pt x="1360424" y="349631"/>
                  </a:lnTo>
                  <a:lnTo>
                    <a:pt x="1517142" y="541147"/>
                  </a:lnTo>
                  <a:lnTo>
                    <a:pt x="1537144" y="489585"/>
                  </a:lnTo>
                  <a:lnTo>
                    <a:pt x="1606677" y="310388"/>
                  </a:lnTo>
                  <a:lnTo>
                    <a:pt x="1608594" y="29921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50584" y="2643149"/>
              <a:ext cx="1336675" cy="339090"/>
            </a:xfrm>
            <a:custGeom>
              <a:avLst/>
              <a:gdLst/>
              <a:ahLst/>
              <a:cxnLst/>
              <a:rect l="l" t="t" r="r" b="b"/>
              <a:pathLst>
                <a:path w="1336675" h="339089">
                  <a:moveTo>
                    <a:pt x="1336166" y="0"/>
                  </a:moveTo>
                  <a:lnTo>
                    <a:pt x="0" y="0"/>
                  </a:lnTo>
                  <a:lnTo>
                    <a:pt x="0" y="338556"/>
                  </a:lnTo>
                  <a:lnTo>
                    <a:pt x="1336166" y="338556"/>
                  </a:lnTo>
                  <a:lnTo>
                    <a:pt x="133616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12991" y="2621279"/>
              <a:ext cx="382523" cy="34137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56247" y="2645663"/>
              <a:ext cx="300227" cy="3169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61403" y="2621279"/>
              <a:ext cx="1170431" cy="341375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517767" y="2664713"/>
            <a:ext cx="1152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1575" b="1" baseline="26455" dirty="0">
                <a:solidFill>
                  <a:srgbClr val="FF0000"/>
                </a:solidFill>
                <a:latin typeface="Calibri"/>
                <a:cs typeface="Calibri"/>
              </a:rPr>
              <a:t>st</a:t>
            </a:r>
            <a:r>
              <a:rPr sz="1575" b="1" spc="150" baseline="264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Argument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534656" y="2854451"/>
            <a:ext cx="1511935" cy="360680"/>
            <a:chOff x="7534656" y="2854451"/>
            <a:chExt cx="1511935" cy="360680"/>
          </a:xfrm>
        </p:grpSpPr>
        <p:sp>
          <p:nvSpPr>
            <p:cNvPr id="25" name="object 25"/>
            <p:cNvSpPr/>
            <p:nvPr/>
          </p:nvSpPr>
          <p:spPr>
            <a:xfrm>
              <a:off x="7572121" y="2876067"/>
              <a:ext cx="1429385" cy="339090"/>
            </a:xfrm>
            <a:custGeom>
              <a:avLst/>
              <a:gdLst/>
              <a:ahLst/>
              <a:cxnLst/>
              <a:rect l="l" t="t" r="r" b="b"/>
              <a:pathLst>
                <a:path w="1429384" h="339089">
                  <a:moveTo>
                    <a:pt x="1429003" y="0"/>
                  </a:moveTo>
                  <a:lnTo>
                    <a:pt x="0" y="0"/>
                  </a:lnTo>
                  <a:lnTo>
                    <a:pt x="0" y="338556"/>
                  </a:lnTo>
                  <a:lnTo>
                    <a:pt x="1429003" y="338556"/>
                  </a:lnTo>
                  <a:lnTo>
                    <a:pt x="142900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4656" y="2854451"/>
              <a:ext cx="382524" cy="3413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77912" y="2878835"/>
              <a:ext cx="345948" cy="3169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74508" y="2854451"/>
              <a:ext cx="1171955" cy="341375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7639431" y="2836544"/>
            <a:ext cx="312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400" b="1" spc="-37" baseline="-17361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1050" b="1" spc="-25" dirty="0">
                <a:solidFill>
                  <a:srgbClr val="FF0000"/>
                </a:solidFill>
                <a:latin typeface="Calibri"/>
                <a:cs typeface="Calibri"/>
              </a:rPr>
              <a:t>nd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004682" y="2897504"/>
            <a:ext cx="8534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Argument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9428" y="6215083"/>
            <a:ext cx="9124950" cy="643255"/>
          </a:xfrm>
          <a:custGeom>
            <a:avLst/>
            <a:gdLst/>
            <a:ahLst/>
            <a:cxnLst/>
            <a:rect l="l" t="t" r="r" b="b"/>
            <a:pathLst>
              <a:path w="9124950" h="643254">
                <a:moveTo>
                  <a:pt x="9124569" y="0"/>
                </a:moveTo>
                <a:lnTo>
                  <a:pt x="0" y="0"/>
                </a:lnTo>
                <a:lnTo>
                  <a:pt x="0" y="642914"/>
                </a:lnTo>
                <a:lnTo>
                  <a:pt x="9124569" y="642914"/>
                </a:lnTo>
                <a:lnTo>
                  <a:pt x="912456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14375" y="6234176"/>
            <a:ext cx="87369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Strings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are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immutable.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Hence,</a:t>
            </a:r>
            <a:r>
              <a:rPr sz="18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there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no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change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Original_str.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But,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when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it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 assigned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another</a:t>
            </a:r>
            <a:r>
              <a:rPr sz="1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string,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Newstr,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change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visible.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541" y="-87680"/>
            <a:ext cx="89617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startswith()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76200" y="1225700"/>
            <a:ext cx="3067050" cy="5632450"/>
          </a:xfrm>
          <a:custGeom>
            <a:avLst/>
            <a:gdLst/>
            <a:ahLst/>
            <a:cxnLst/>
            <a:rect l="l" t="t" r="r" b="b"/>
            <a:pathLst>
              <a:path w="3067050" h="5632450">
                <a:moveTo>
                  <a:pt x="3067050" y="0"/>
                </a:moveTo>
                <a:lnTo>
                  <a:pt x="0" y="0"/>
                </a:lnTo>
                <a:lnTo>
                  <a:pt x="0" y="5632323"/>
                </a:lnTo>
                <a:lnTo>
                  <a:pt x="3067050" y="5632323"/>
                </a:lnTo>
                <a:lnTo>
                  <a:pt x="30670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4939" y="1243406"/>
            <a:ext cx="2886075" cy="5511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6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12700" marR="655955">
              <a:lnSpc>
                <a:spcPts val="3840"/>
              </a:lnSpc>
              <a:spcBef>
                <a:spcPts val="90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400685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 marR="335915">
              <a:lnSpc>
                <a:spcPts val="24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4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3690"/>
              </a:lnSpc>
            </a:pP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startswith()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  <a:p>
            <a:pPr marL="12700" marR="1034415">
              <a:lnSpc>
                <a:spcPct val="100000"/>
              </a:lnSpc>
              <a:spcBef>
                <a:spcPts val="75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join(), 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14623" y="923036"/>
            <a:ext cx="5857875" cy="1077595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92075" marR="414655">
              <a:lnSpc>
                <a:spcPct val="101099"/>
              </a:lnSpc>
              <a:spcBef>
                <a:spcPts val="85"/>
              </a:spcBef>
            </a:pPr>
            <a:r>
              <a:rPr sz="3600" b="1" spc="-10" dirty="0">
                <a:latin typeface="Calibri"/>
                <a:cs typeface="Calibri"/>
              </a:rPr>
              <a:t>startswith()</a:t>
            </a:r>
            <a:r>
              <a:rPr sz="3600" b="1" spc="-135" dirty="0">
                <a:latin typeface="Calibri"/>
                <a:cs typeface="Calibri"/>
              </a:rPr>
              <a:t> </a:t>
            </a:r>
            <a:r>
              <a:rPr sz="3200" dirty="0">
                <a:latin typeface="Wingdings"/>
                <a:cs typeface="Wingdings"/>
              </a:rPr>
              <a:t></a:t>
            </a:r>
            <a:r>
              <a:rPr sz="2800" dirty="0">
                <a:latin typeface="Calibri"/>
                <a:cs typeface="Calibri"/>
              </a:rPr>
              <a:t>Returns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true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if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string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starts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specified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value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443223" y="2228786"/>
            <a:ext cx="5400675" cy="4488180"/>
            <a:chOff x="3443223" y="2228786"/>
            <a:chExt cx="5400675" cy="448818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59275" y="2344838"/>
              <a:ext cx="5080221" cy="425569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471798" y="2257361"/>
              <a:ext cx="5343525" cy="4431030"/>
            </a:xfrm>
            <a:custGeom>
              <a:avLst/>
              <a:gdLst/>
              <a:ahLst/>
              <a:cxnLst/>
              <a:rect l="l" t="t" r="r" b="b"/>
              <a:pathLst>
                <a:path w="5343525" h="4431030">
                  <a:moveTo>
                    <a:pt x="0" y="4430649"/>
                  </a:moveTo>
                  <a:lnTo>
                    <a:pt x="5343525" y="4430649"/>
                  </a:lnTo>
                  <a:lnTo>
                    <a:pt x="5343525" y="0"/>
                  </a:lnTo>
                  <a:lnTo>
                    <a:pt x="0" y="0"/>
                  </a:lnTo>
                  <a:lnTo>
                    <a:pt x="0" y="4430649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413" y="-87680"/>
            <a:ext cx="87236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endswith()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76200" y="1225700"/>
            <a:ext cx="3067050" cy="5632450"/>
          </a:xfrm>
          <a:custGeom>
            <a:avLst/>
            <a:gdLst/>
            <a:ahLst/>
            <a:cxnLst/>
            <a:rect l="l" t="t" r="r" b="b"/>
            <a:pathLst>
              <a:path w="3067050" h="5632450">
                <a:moveTo>
                  <a:pt x="3067050" y="0"/>
                </a:moveTo>
                <a:lnTo>
                  <a:pt x="0" y="0"/>
                </a:lnTo>
                <a:lnTo>
                  <a:pt x="0" y="5632323"/>
                </a:lnTo>
                <a:lnTo>
                  <a:pt x="3067050" y="5632323"/>
                </a:lnTo>
                <a:lnTo>
                  <a:pt x="30670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4939" y="1243406"/>
            <a:ext cx="2886075" cy="5511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6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12700" marR="655955">
              <a:lnSpc>
                <a:spcPts val="3840"/>
              </a:lnSpc>
              <a:spcBef>
                <a:spcPts val="90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400685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 marR="335915">
              <a:lnSpc>
                <a:spcPts val="24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4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5"/>
              </a:lnSpc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startswith(),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3804"/>
              </a:lnSpc>
            </a:pP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endswith()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75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86125" y="1065911"/>
            <a:ext cx="5643880" cy="1077595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91440" marR="366395">
              <a:lnSpc>
                <a:spcPct val="101099"/>
              </a:lnSpc>
              <a:spcBef>
                <a:spcPts val="85"/>
              </a:spcBef>
            </a:pPr>
            <a:r>
              <a:rPr sz="3600" b="1" spc="-10" dirty="0">
                <a:latin typeface="Calibri"/>
                <a:cs typeface="Calibri"/>
              </a:rPr>
              <a:t>endswith()</a:t>
            </a:r>
            <a:r>
              <a:rPr sz="3600" b="1" spc="-170" dirty="0">
                <a:latin typeface="Calibri"/>
                <a:cs typeface="Calibri"/>
              </a:rPr>
              <a:t> </a:t>
            </a:r>
            <a:r>
              <a:rPr sz="3200" dirty="0">
                <a:latin typeface="Wingdings"/>
                <a:cs typeface="Wingdings"/>
              </a:rPr>
              <a:t></a:t>
            </a:r>
            <a:r>
              <a:rPr sz="2800" dirty="0">
                <a:latin typeface="Calibri"/>
                <a:cs typeface="Calibri"/>
              </a:rPr>
              <a:t>Returns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true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if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string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ends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specified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value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61105" y="2228811"/>
            <a:ext cx="5725795" cy="4472305"/>
            <a:chOff x="3261105" y="2228811"/>
            <a:chExt cx="5725795" cy="447230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71954" y="2344455"/>
              <a:ext cx="5504097" cy="422614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289680" y="2257386"/>
              <a:ext cx="5668645" cy="4415155"/>
            </a:xfrm>
            <a:custGeom>
              <a:avLst/>
              <a:gdLst/>
              <a:ahLst/>
              <a:cxnLst/>
              <a:rect l="l" t="t" r="r" b="b"/>
              <a:pathLst>
                <a:path w="5668645" h="4415155">
                  <a:moveTo>
                    <a:pt x="0" y="4414901"/>
                  </a:moveTo>
                  <a:lnTo>
                    <a:pt x="5668645" y="4414901"/>
                  </a:lnTo>
                  <a:lnTo>
                    <a:pt x="5668645" y="0"/>
                  </a:lnTo>
                  <a:lnTo>
                    <a:pt x="0" y="0"/>
                  </a:lnTo>
                  <a:lnTo>
                    <a:pt x="0" y="4414901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9482" y="-87680"/>
            <a:ext cx="716660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75" dirty="0"/>
              <a:t> </a:t>
            </a:r>
            <a:r>
              <a:rPr sz="5400" dirty="0"/>
              <a:t>FUNCTION:</a:t>
            </a:r>
            <a:r>
              <a:rPr sz="5400" spc="-10" dirty="0"/>
              <a:t> </a:t>
            </a:r>
            <a:r>
              <a:rPr sz="5400" spc="-10" dirty="0">
                <a:solidFill>
                  <a:srgbClr val="FFFF00"/>
                </a:solidFill>
              </a:rPr>
              <a:t>join()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76200" y="1225727"/>
            <a:ext cx="3067050" cy="5386070"/>
          </a:xfrm>
          <a:custGeom>
            <a:avLst/>
            <a:gdLst/>
            <a:ahLst/>
            <a:cxnLst/>
            <a:rect l="l" t="t" r="r" b="b"/>
            <a:pathLst>
              <a:path w="3067050" h="5386070">
                <a:moveTo>
                  <a:pt x="3067050" y="0"/>
                </a:moveTo>
                <a:lnTo>
                  <a:pt x="0" y="0"/>
                </a:lnTo>
                <a:lnTo>
                  <a:pt x="0" y="5386070"/>
                </a:lnTo>
                <a:lnTo>
                  <a:pt x="3067050" y="5386070"/>
                </a:lnTo>
                <a:lnTo>
                  <a:pt x="30670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4939" y="1243406"/>
            <a:ext cx="2886075" cy="52679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6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12700" marR="655955">
              <a:lnSpc>
                <a:spcPts val="3840"/>
              </a:lnSpc>
              <a:spcBef>
                <a:spcPts val="90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400685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 marR="335915">
              <a:lnSpc>
                <a:spcPts val="24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4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70"/>
              </a:lnSpc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4270"/>
              </a:lnSpc>
            </a:pPr>
            <a:r>
              <a:rPr sz="3600" b="1" dirty="0">
                <a:solidFill>
                  <a:srgbClr val="FFFF00"/>
                </a:solidFill>
                <a:latin typeface="Calibri"/>
                <a:cs typeface="Calibri"/>
              </a:rPr>
              <a:t>join()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2000" spc="-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swapcase()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063" y="667003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28975" y="3586098"/>
            <a:ext cx="4615180" cy="1566545"/>
            <a:chOff x="3228975" y="3586098"/>
            <a:chExt cx="4615180" cy="156654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6443" y="3691644"/>
              <a:ext cx="4429510" cy="138733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257550" y="3614673"/>
              <a:ext cx="4558030" cy="1509395"/>
            </a:xfrm>
            <a:custGeom>
              <a:avLst/>
              <a:gdLst/>
              <a:ahLst/>
              <a:cxnLst/>
              <a:rect l="l" t="t" r="r" b="b"/>
              <a:pathLst>
                <a:path w="4558030" h="1509395">
                  <a:moveTo>
                    <a:pt x="0" y="1509014"/>
                  </a:moveTo>
                  <a:lnTo>
                    <a:pt x="4557776" y="1509014"/>
                  </a:lnTo>
                  <a:lnTo>
                    <a:pt x="4557776" y="0"/>
                  </a:lnTo>
                  <a:lnTo>
                    <a:pt x="0" y="0"/>
                  </a:lnTo>
                  <a:lnTo>
                    <a:pt x="0" y="1509014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228975" y="5229184"/>
            <a:ext cx="4615180" cy="1614805"/>
            <a:chOff x="3228975" y="5229184"/>
            <a:chExt cx="4615180" cy="161480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30248" y="5350861"/>
              <a:ext cx="4379285" cy="138732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257550" y="5257759"/>
              <a:ext cx="4558030" cy="1557655"/>
            </a:xfrm>
            <a:custGeom>
              <a:avLst/>
              <a:gdLst/>
              <a:ahLst/>
              <a:cxnLst/>
              <a:rect l="l" t="t" r="r" b="b"/>
              <a:pathLst>
                <a:path w="4558030" h="1557654">
                  <a:moveTo>
                    <a:pt x="0" y="1557401"/>
                  </a:moveTo>
                  <a:lnTo>
                    <a:pt x="4557776" y="1557401"/>
                  </a:lnTo>
                  <a:lnTo>
                    <a:pt x="4557776" y="0"/>
                  </a:lnTo>
                  <a:lnTo>
                    <a:pt x="0" y="0"/>
                  </a:lnTo>
                  <a:lnTo>
                    <a:pt x="0" y="1557401"/>
                  </a:lnTo>
                  <a:close/>
                </a:path>
              </a:pathLst>
            </a:custGeom>
            <a:ln w="5714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40843" y="2016998"/>
            <a:ext cx="4363828" cy="1345813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7923276" y="2065350"/>
            <a:ext cx="1084580" cy="1213485"/>
            <a:chOff x="7923276" y="2065350"/>
            <a:chExt cx="1084580" cy="1213485"/>
          </a:xfrm>
        </p:grpSpPr>
        <p:sp>
          <p:nvSpPr>
            <p:cNvPr id="15" name="object 15"/>
            <p:cNvSpPr/>
            <p:nvPr/>
          </p:nvSpPr>
          <p:spPr>
            <a:xfrm>
              <a:off x="7929626" y="2071700"/>
              <a:ext cx="1071880" cy="1200785"/>
            </a:xfrm>
            <a:custGeom>
              <a:avLst/>
              <a:gdLst/>
              <a:ahLst/>
              <a:cxnLst/>
              <a:rect l="l" t="t" r="r" b="b"/>
              <a:pathLst>
                <a:path w="1071879" h="1200785">
                  <a:moveTo>
                    <a:pt x="1071537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1071537" y="1200327"/>
                  </a:lnTo>
                  <a:lnTo>
                    <a:pt x="107153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929626" y="2071700"/>
              <a:ext cx="1071880" cy="1200785"/>
            </a:xfrm>
            <a:custGeom>
              <a:avLst/>
              <a:gdLst/>
              <a:ahLst/>
              <a:cxnLst/>
              <a:rect l="l" t="t" r="r" b="b"/>
              <a:pathLst>
                <a:path w="1071879" h="1200785">
                  <a:moveTo>
                    <a:pt x="0" y="1200327"/>
                  </a:moveTo>
                  <a:lnTo>
                    <a:pt x="1071537" y="1200327"/>
                  </a:lnTo>
                  <a:lnTo>
                    <a:pt x="1071537" y="0"/>
                  </a:lnTo>
                  <a:lnTo>
                    <a:pt x="0" y="0"/>
                  </a:lnTo>
                  <a:lnTo>
                    <a:pt x="0" y="1200327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3218624" y="757173"/>
          <a:ext cx="5754370" cy="2671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68190"/>
                <a:gridCol w="1186180"/>
              </a:tblGrid>
              <a:tr h="1106805">
                <a:tc gridSpan="2">
                  <a:txBody>
                    <a:bodyPr/>
                    <a:lstStyle/>
                    <a:p>
                      <a:pPr marL="551815" marR="321310" indent="-257810">
                        <a:lnSpc>
                          <a:spcPct val="101000"/>
                        </a:lnSpc>
                        <a:spcBef>
                          <a:spcPts val="90"/>
                        </a:spcBef>
                      </a:pPr>
                      <a:r>
                        <a:rPr sz="3600" b="1" spc="-20" dirty="0">
                          <a:latin typeface="Calibri"/>
                          <a:cs typeface="Calibri"/>
                        </a:rPr>
                        <a:t>Join()</a:t>
                      </a:r>
                      <a:r>
                        <a:rPr sz="3600" b="1" spc="-1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Wingdings"/>
                          <a:cs typeface="Wingdings"/>
                        </a:rPr>
                        <a:t></a:t>
                      </a:r>
                      <a:r>
                        <a:rPr sz="2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Joins</a:t>
                      </a:r>
                      <a:r>
                        <a:rPr sz="2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elements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an 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iterable</a:t>
                      </a:r>
                      <a:r>
                        <a:rPr sz="2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end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string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64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090" marR="86995" indent="106680" algn="just">
                        <a:lnSpc>
                          <a:spcPct val="100000"/>
                        </a:lnSpc>
                        <a:spcBef>
                          <a:spcPts val="16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Joining String iterable elements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0185" marB="0">
                    <a:lnL w="57150">
                      <a:solidFill>
                        <a:srgbClr val="C00000"/>
                      </a:solidFill>
                      <a:prstDash val="solid"/>
                    </a:lnL>
                    <a:lnT w="12700">
                      <a:solidFill>
                        <a:srgbClr val="C00000"/>
                      </a:solidFill>
                      <a:prstDash val="solid"/>
                    </a:lnT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7929626" y="3800297"/>
            <a:ext cx="1071880" cy="1200785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97790" marR="86995" indent="1270" algn="ctr">
              <a:lnSpc>
                <a:spcPct val="100000"/>
              </a:lnSpc>
              <a:spcBef>
                <a:spcPts val="245"/>
              </a:spcBef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Joining 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List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iterable elements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29626" y="5514822"/>
            <a:ext cx="1071880" cy="1200785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97790" marR="86995" indent="1270" algn="ctr">
              <a:lnSpc>
                <a:spcPct val="100000"/>
              </a:lnSpc>
              <a:spcBef>
                <a:spcPts val="250"/>
              </a:spcBef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Joining Tuple iterable elements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265" y="-87680"/>
            <a:ext cx="88061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</a:t>
            </a:r>
            <a:r>
              <a:rPr sz="5400" spc="-85" dirty="0"/>
              <a:t> </a:t>
            </a:r>
            <a:r>
              <a:rPr sz="5400" dirty="0"/>
              <a:t>FUNCTION:</a:t>
            </a:r>
            <a:r>
              <a:rPr sz="5400" spc="-5" dirty="0"/>
              <a:t> </a:t>
            </a:r>
            <a:r>
              <a:rPr sz="5400" spc="-10" dirty="0">
                <a:solidFill>
                  <a:srgbClr val="FFFF00"/>
                </a:solidFill>
              </a:rPr>
              <a:t>swapcase()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76200" y="1329080"/>
            <a:ext cx="3067050" cy="5386070"/>
          </a:xfrm>
          <a:custGeom>
            <a:avLst/>
            <a:gdLst/>
            <a:ahLst/>
            <a:cxnLst/>
            <a:rect l="l" t="t" r="r" b="b"/>
            <a:pathLst>
              <a:path w="3067050" h="5386070">
                <a:moveTo>
                  <a:pt x="3067050" y="0"/>
                </a:moveTo>
                <a:lnTo>
                  <a:pt x="0" y="0"/>
                </a:lnTo>
                <a:lnTo>
                  <a:pt x="0" y="5386070"/>
                </a:lnTo>
                <a:lnTo>
                  <a:pt x="3067050" y="5386070"/>
                </a:lnTo>
                <a:lnTo>
                  <a:pt x="30670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4939" y="1347038"/>
            <a:ext cx="2884170" cy="52679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6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12700" marR="653415">
              <a:lnSpc>
                <a:spcPts val="3840"/>
              </a:lnSpc>
              <a:spcBef>
                <a:spcPts val="85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398145">
              <a:lnSpc>
                <a:spcPts val="2400"/>
              </a:lnSpc>
              <a:spcBef>
                <a:spcPts val="2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len(),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capitalize(),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title(),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count(),</a:t>
            </a:r>
            <a:r>
              <a:rPr sz="2000" spc="-1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find(),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2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index(),</a:t>
            </a:r>
            <a:r>
              <a:rPr sz="20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upper(),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lower(),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99400"/>
              </a:lnSpc>
              <a:spcBef>
                <a:spcPts val="15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islower(),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isupper(),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isspace(),</a:t>
            </a:r>
            <a:r>
              <a:rPr sz="2000" spc="-9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isdigit(),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isalpha(), isalnum(),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split(),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partition(),</a:t>
            </a:r>
            <a:r>
              <a:rPr sz="2000" spc="-9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strip(),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lstrip(), rstrip(),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replace(), startswith(),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endswith(),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join(),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alibri"/>
                <a:cs typeface="Calibri"/>
              </a:rPr>
              <a:t>swapcase()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063" y="734948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14623" y="1369186"/>
            <a:ext cx="5857875" cy="1631314"/>
          </a:xfrm>
          <a:prstGeom prst="rect">
            <a:avLst/>
          </a:prstGeom>
          <a:solidFill>
            <a:srgbClr val="F9C090"/>
          </a:solidFill>
          <a:ln w="12700">
            <a:solidFill>
              <a:srgbClr val="C00000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30"/>
              </a:spcBef>
            </a:pPr>
            <a:r>
              <a:rPr sz="3600" b="1" spc="-20" dirty="0">
                <a:latin typeface="Calibri"/>
                <a:cs typeface="Calibri"/>
              </a:rPr>
              <a:t>Swapcase()</a:t>
            </a:r>
            <a:r>
              <a:rPr sz="3600" b="1" spc="-145" dirty="0">
                <a:latin typeface="Calibri"/>
                <a:cs typeface="Calibri"/>
              </a:rPr>
              <a:t> </a:t>
            </a:r>
            <a:r>
              <a:rPr sz="3200" spc="-50" dirty="0">
                <a:latin typeface="Wingdings"/>
                <a:cs typeface="Wingdings"/>
              </a:rPr>
              <a:t></a:t>
            </a:r>
            <a:endParaRPr sz="3200">
              <a:latin typeface="Wingdings"/>
              <a:cs typeface="Wingdings"/>
            </a:endParaRPr>
          </a:p>
          <a:p>
            <a:pPr marL="92075" marR="223520">
              <a:lnSpc>
                <a:spcPct val="100000"/>
              </a:lnSpc>
              <a:spcBef>
                <a:spcPts val="35"/>
              </a:spcBef>
            </a:pPr>
            <a:r>
              <a:rPr sz="3200" dirty="0">
                <a:latin typeface="Calibri"/>
                <a:cs typeface="Calibri"/>
              </a:rPr>
              <a:t>Swaps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cases,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lower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case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becomes </a:t>
            </a:r>
            <a:r>
              <a:rPr sz="3200" dirty="0">
                <a:latin typeface="Calibri"/>
                <a:cs typeface="Calibri"/>
              </a:rPr>
              <a:t>upper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case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vice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versa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28975" y="3228975"/>
            <a:ext cx="5851525" cy="1614805"/>
            <a:chOff x="3228975" y="3228975"/>
            <a:chExt cx="5851525" cy="161480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1297" y="3394838"/>
              <a:ext cx="5631442" cy="134805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257550" y="3257550"/>
              <a:ext cx="5794375" cy="1557655"/>
            </a:xfrm>
            <a:custGeom>
              <a:avLst/>
              <a:gdLst/>
              <a:ahLst/>
              <a:cxnLst/>
              <a:rect l="l" t="t" r="r" b="b"/>
              <a:pathLst>
                <a:path w="5794375" h="1557654">
                  <a:moveTo>
                    <a:pt x="0" y="1557401"/>
                  </a:moveTo>
                  <a:lnTo>
                    <a:pt x="5793994" y="1557401"/>
                  </a:lnTo>
                  <a:lnTo>
                    <a:pt x="5793994" y="0"/>
                  </a:lnTo>
                  <a:lnTo>
                    <a:pt x="0" y="0"/>
                  </a:lnTo>
                  <a:lnTo>
                    <a:pt x="0" y="1557401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228975" y="5014874"/>
            <a:ext cx="5829300" cy="1471930"/>
            <a:chOff x="3228975" y="5014874"/>
            <a:chExt cx="5829300" cy="147193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0158" y="5132802"/>
              <a:ext cx="5570924" cy="125607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257550" y="5043449"/>
              <a:ext cx="5772150" cy="1414780"/>
            </a:xfrm>
            <a:custGeom>
              <a:avLst/>
              <a:gdLst/>
              <a:ahLst/>
              <a:cxnLst/>
              <a:rect l="l" t="t" r="r" b="b"/>
              <a:pathLst>
                <a:path w="5772150" h="1414779">
                  <a:moveTo>
                    <a:pt x="0" y="1414525"/>
                  </a:moveTo>
                  <a:lnTo>
                    <a:pt x="5772150" y="1414525"/>
                  </a:lnTo>
                  <a:lnTo>
                    <a:pt x="5772150" y="0"/>
                  </a:lnTo>
                  <a:lnTo>
                    <a:pt x="0" y="0"/>
                  </a:lnTo>
                  <a:lnTo>
                    <a:pt x="0" y="141452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6737" y="307174"/>
            <a:ext cx="8458200" cy="6231890"/>
            <a:chOff x="366737" y="307174"/>
            <a:chExt cx="8458200" cy="6231890"/>
          </a:xfrm>
        </p:grpSpPr>
        <p:sp>
          <p:nvSpPr>
            <p:cNvPr id="3" name="object 3"/>
            <p:cNvSpPr/>
            <p:nvPr/>
          </p:nvSpPr>
          <p:spPr>
            <a:xfrm>
              <a:off x="404837" y="345274"/>
              <a:ext cx="8382000" cy="6155690"/>
            </a:xfrm>
            <a:custGeom>
              <a:avLst/>
              <a:gdLst/>
              <a:ahLst/>
              <a:cxnLst/>
              <a:rect l="l" t="t" r="r" b="b"/>
              <a:pathLst>
                <a:path w="8382000" h="6155690">
                  <a:moveTo>
                    <a:pt x="8382000" y="0"/>
                  </a:moveTo>
                  <a:lnTo>
                    <a:pt x="0" y="0"/>
                  </a:lnTo>
                  <a:lnTo>
                    <a:pt x="0" y="6155563"/>
                  </a:lnTo>
                  <a:lnTo>
                    <a:pt x="8382000" y="6155563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4837" y="345274"/>
              <a:ext cx="8382000" cy="6155690"/>
            </a:xfrm>
            <a:custGeom>
              <a:avLst/>
              <a:gdLst/>
              <a:ahLst/>
              <a:cxnLst/>
              <a:rect l="l" t="t" r="r" b="b"/>
              <a:pathLst>
                <a:path w="8382000" h="6155690">
                  <a:moveTo>
                    <a:pt x="0" y="6155563"/>
                  </a:moveTo>
                  <a:lnTo>
                    <a:pt x="8382000" y="6155563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155563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08402" y="1139189"/>
            <a:ext cx="4775200" cy="3530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4460">
              <a:lnSpc>
                <a:spcPct val="100000"/>
              </a:lnSpc>
              <a:spcBef>
                <a:spcPts val="95"/>
              </a:spcBef>
            </a:pPr>
            <a:r>
              <a:rPr sz="11500" u="none" spc="-10" dirty="0"/>
              <a:t>STRING SLICING</a:t>
            </a:r>
            <a:endParaRPr sz="11500"/>
          </a:p>
        </p:txBody>
      </p:sp>
      <p:grpSp>
        <p:nvGrpSpPr>
          <p:cNvPr id="6" name="object 6"/>
          <p:cNvGrpSpPr/>
          <p:nvPr/>
        </p:nvGrpSpPr>
        <p:grpSpPr>
          <a:xfrm>
            <a:off x="542925" y="806195"/>
            <a:ext cx="8101330" cy="5613400"/>
            <a:chOff x="542925" y="806195"/>
            <a:chExt cx="8101330" cy="56134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7611" y="806195"/>
              <a:ext cx="6256020" cy="21930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2644" y="2558795"/>
              <a:ext cx="6504432" cy="21930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2925" y="4480610"/>
              <a:ext cx="3028950" cy="193840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74410" y="4500625"/>
              <a:ext cx="3069590" cy="190017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55214" y="-3555"/>
            <a:ext cx="34321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85010" algn="l"/>
              </a:tabLst>
            </a:pPr>
            <a:r>
              <a:rPr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</a:rPr>
              <a:t>STRING</a:t>
            </a:r>
            <a:r>
              <a:rPr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</a:rPr>
              <a:t>	</a:t>
            </a:r>
            <a:r>
              <a:rPr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</a:rPr>
              <a:t>slicing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9850" y="679488"/>
            <a:ext cx="9004300" cy="1151890"/>
            <a:chOff x="69850" y="679488"/>
            <a:chExt cx="9004300" cy="1151890"/>
          </a:xfrm>
        </p:grpSpPr>
        <p:sp>
          <p:nvSpPr>
            <p:cNvPr id="5" name="object 5"/>
            <p:cNvSpPr/>
            <p:nvPr/>
          </p:nvSpPr>
          <p:spPr>
            <a:xfrm>
              <a:off x="76200" y="685838"/>
              <a:ext cx="8991600" cy="1139190"/>
            </a:xfrm>
            <a:custGeom>
              <a:avLst/>
              <a:gdLst/>
              <a:ahLst/>
              <a:cxnLst/>
              <a:rect l="l" t="t" r="r" b="b"/>
              <a:pathLst>
                <a:path w="8991600" h="1139189">
                  <a:moveTo>
                    <a:pt x="8991600" y="0"/>
                  </a:moveTo>
                  <a:lnTo>
                    <a:pt x="0" y="0"/>
                  </a:lnTo>
                  <a:lnTo>
                    <a:pt x="0" y="1138770"/>
                  </a:lnTo>
                  <a:lnTo>
                    <a:pt x="8991600" y="1138770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00" y="685838"/>
              <a:ext cx="8991600" cy="1139190"/>
            </a:xfrm>
            <a:custGeom>
              <a:avLst/>
              <a:gdLst/>
              <a:ahLst/>
              <a:cxnLst/>
              <a:rect l="l" t="t" r="r" b="b"/>
              <a:pathLst>
                <a:path w="8991600" h="1139189">
                  <a:moveTo>
                    <a:pt x="0" y="1138770"/>
                  </a:moveTo>
                  <a:lnTo>
                    <a:pt x="8991600" y="1138770"/>
                  </a:lnTo>
                  <a:lnTo>
                    <a:pt x="8991600" y="0"/>
                  </a:lnTo>
                  <a:lnTo>
                    <a:pt x="0" y="0"/>
                  </a:lnTo>
                  <a:lnTo>
                    <a:pt x="0" y="1138770"/>
                  </a:lnTo>
                  <a:close/>
                </a:path>
              </a:pathLst>
            </a:custGeom>
            <a:ln w="12700">
              <a:solidFill>
                <a:srgbClr val="4030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6200" y="685838"/>
            <a:ext cx="8991600" cy="842644"/>
          </a:xfrm>
          <a:prstGeom prst="rect">
            <a:avLst/>
          </a:prstGeom>
          <a:solidFill>
            <a:srgbClr val="CCFFCC"/>
          </a:solidFill>
          <a:ln w="12700">
            <a:solidFill>
              <a:srgbClr val="403052"/>
            </a:solidFill>
          </a:ln>
        </p:spPr>
        <p:txBody>
          <a:bodyPr vert="horz" wrap="square" lIns="0" tIns="15240" rIns="0" bIns="0" rtlCol="0">
            <a:spAutoFit/>
          </a:bodyPr>
          <a:lstStyle/>
          <a:p>
            <a:pPr marL="90805" marR="537845">
              <a:lnSpc>
                <a:spcPct val="101699"/>
              </a:lnSpc>
              <a:spcBef>
                <a:spcPts val="120"/>
              </a:spcBef>
            </a:pPr>
            <a:r>
              <a:rPr sz="2800" b="1" i="1" spc="-10" dirty="0">
                <a:solidFill>
                  <a:srgbClr val="C00000"/>
                </a:solidFill>
                <a:latin typeface="Calibri"/>
                <a:cs typeface="Calibri"/>
              </a:rPr>
              <a:t>L[start:stop]</a:t>
            </a:r>
            <a:r>
              <a:rPr sz="2800" b="1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creates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slice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(substring)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out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given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with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falling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between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indexes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start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stop,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including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value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stop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639" y="1510157"/>
            <a:ext cx="645160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00" b="1" spc="-20" dirty="0">
                <a:latin typeface="Calibri"/>
                <a:cs typeface="Calibri"/>
              </a:rPr>
              <a:t>index.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200" y="1528229"/>
            <a:ext cx="8991600" cy="1139190"/>
          </a:xfrm>
          <a:custGeom>
            <a:avLst/>
            <a:gdLst/>
            <a:ahLst/>
            <a:cxnLst/>
            <a:rect l="l" t="t" r="r" b="b"/>
            <a:pathLst>
              <a:path w="8991600" h="1139189">
                <a:moveTo>
                  <a:pt x="0" y="1138770"/>
                </a:moveTo>
                <a:lnTo>
                  <a:pt x="8991600" y="1138770"/>
                </a:lnTo>
                <a:lnTo>
                  <a:pt x="8991600" y="0"/>
                </a:lnTo>
                <a:lnTo>
                  <a:pt x="0" y="0"/>
                </a:lnTo>
                <a:lnTo>
                  <a:pt x="0" y="1138770"/>
                </a:lnTo>
                <a:close/>
              </a:path>
            </a:pathLst>
          </a:custGeom>
          <a:ln w="12700">
            <a:solidFill>
              <a:srgbClr val="403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550" y="1534579"/>
            <a:ext cx="8978900" cy="1056640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8255" rIns="0" bIns="0" rtlCol="0">
            <a:spAutoFit/>
          </a:bodyPr>
          <a:lstStyle/>
          <a:p>
            <a:pPr marL="84455" marR="514350">
              <a:lnSpc>
                <a:spcPct val="100899"/>
              </a:lnSpc>
              <a:spcBef>
                <a:spcPts val="65"/>
              </a:spcBef>
            </a:pP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L[start:stop:step]</a:t>
            </a:r>
            <a:r>
              <a:rPr sz="2800" b="1" i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creates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string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slice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(substring)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out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given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string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falling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between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indexes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start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including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value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the </a:t>
            </a:r>
            <a:r>
              <a:rPr sz="2000" b="1" dirty="0">
                <a:latin typeface="Calibri"/>
                <a:cs typeface="Calibri"/>
              </a:rPr>
              <a:t>stop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index,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skipping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step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between.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92100" y="6192837"/>
            <a:ext cx="8456930" cy="678180"/>
            <a:chOff x="292100" y="6192837"/>
            <a:chExt cx="8456930" cy="678180"/>
          </a:xfrm>
        </p:grpSpPr>
        <p:sp>
          <p:nvSpPr>
            <p:cNvPr id="12" name="object 12"/>
            <p:cNvSpPr/>
            <p:nvPr/>
          </p:nvSpPr>
          <p:spPr>
            <a:xfrm>
              <a:off x="304800" y="6205537"/>
              <a:ext cx="8431530" cy="652780"/>
            </a:xfrm>
            <a:custGeom>
              <a:avLst/>
              <a:gdLst/>
              <a:ahLst/>
              <a:cxnLst/>
              <a:rect l="l" t="t" r="r" b="b"/>
              <a:pathLst>
                <a:path w="8431530" h="652779">
                  <a:moveTo>
                    <a:pt x="326224" y="0"/>
                  </a:moveTo>
                  <a:lnTo>
                    <a:pt x="0" y="326224"/>
                  </a:lnTo>
                  <a:lnTo>
                    <a:pt x="326224" y="652460"/>
                  </a:lnTo>
                  <a:lnTo>
                    <a:pt x="326224" y="489343"/>
                  </a:lnTo>
                  <a:lnTo>
                    <a:pt x="8431530" y="489343"/>
                  </a:lnTo>
                  <a:lnTo>
                    <a:pt x="8431530" y="163106"/>
                  </a:lnTo>
                  <a:lnTo>
                    <a:pt x="326224" y="163106"/>
                  </a:lnTo>
                  <a:lnTo>
                    <a:pt x="32622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4800" y="6205537"/>
              <a:ext cx="8431530" cy="652780"/>
            </a:xfrm>
            <a:custGeom>
              <a:avLst/>
              <a:gdLst/>
              <a:ahLst/>
              <a:cxnLst/>
              <a:rect l="l" t="t" r="r" b="b"/>
              <a:pathLst>
                <a:path w="8431530" h="652779">
                  <a:moveTo>
                    <a:pt x="8431530" y="163106"/>
                  </a:moveTo>
                  <a:lnTo>
                    <a:pt x="326224" y="163106"/>
                  </a:lnTo>
                  <a:lnTo>
                    <a:pt x="326224" y="0"/>
                  </a:lnTo>
                  <a:lnTo>
                    <a:pt x="0" y="326224"/>
                  </a:lnTo>
                  <a:lnTo>
                    <a:pt x="326224" y="652460"/>
                  </a:lnTo>
                  <a:lnTo>
                    <a:pt x="326224" y="489343"/>
                  </a:lnTo>
                  <a:lnTo>
                    <a:pt x="8431530" y="489343"/>
                  </a:lnTo>
                  <a:lnTo>
                    <a:pt x="8431530" y="163106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485646" y="6317691"/>
            <a:ext cx="20415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B</a:t>
            </a:r>
            <a:r>
              <a:rPr sz="2400" b="1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K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b="1" spc="-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07642" y="6317691"/>
            <a:ext cx="11201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10052" y="6317691"/>
            <a:ext cx="20237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92100" y="4102100"/>
            <a:ext cx="8559800" cy="601980"/>
            <a:chOff x="292100" y="4102100"/>
            <a:chExt cx="8559800" cy="601980"/>
          </a:xfrm>
        </p:grpSpPr>
        <p:sp>
          <p:nvSpPr>
            <p:cNvPr id="18" name="object 18"/>
            <p:cNvSpPr/>
            <p:nvPr/>
          </p:nvSpPr>
          <p:spPr>
            <a:xfrm>
              <a:off x="304800" y="4114800"/>
              <a:ext cx="8534400" cy="576580"/>
            </a:xfrm>
            <a:custGeom>
              <a:avLst/>
              <a:gdLst/>
              <a:ahLst/>
              <a:cxnLst/>
              <a:rect l="l" t="t" r="r" b="b"/>
              <a:pathLst>
                <a:path w="8534400" h="576579">
                  <a:moveTo>
                    <a:pt x="8246236" y="0"/>
                  </a:moveTo>
                  <a:lnTo>
                    <a:pt x="8246236" y="144018"/>
                  </a:lnTo>
                  <a:lnTo>
                    <a:pt x="0" y="144018"/>
                  </a:lnTo>
                  <a:lnTo>
                    <a:pt x="0" y="432181"/>
                  </a:lnTo>
                  <a:lnTo>
                    <a:pt x="8246236" y="432181"/>
                  </a:lnTo>
                  <a:lnTo>
                    <a:pt x="8246236" y="576326"/>
                  </a:lnTo>
                  <a:lnTo>
                    <a:pt x="8534400" y="288163"/>
                  </a:lnTo>
                  <a:lnTo>
                    <a:pt x="8246236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4800" y="4114800"/>
              <a:ext cx="8534400" cy="576580"/>
            </a:xfrm>
            <a:custGeom>
              <a:avLst/>
              <a:gdLst/>
              <a:ahLst/>
              <a:cxnLst/>
              <a:rect l="l" t="t" r="r" b="b"/>
              <a:pathLst>
                <a:path w="8534400" h="576579">
                  <a:moveTo>
                    <a:pt x="0" y="144018"/>
                  </a:moveTo>
                  <a:lnTo>
                    <a:pt x="8246236" y="144018"/>
                  </a:lnTo>
                  <a:lnTo>
                    <a:pt x="8246236" y="0"/>
                  </a:lnTo>
                  <a:lnTo>
                    <a:pt x="8534400" y="288163"/>
                  </a:lnTo>
                  <a:lnTo>
                    <a:pt x="8246236" y="576326"/>
                  </a:lnTo>
                  <a:lnTo>
                    <a:pt x="8246236" y="432181"/>
                  </a:lnTo>
                  <a:lnTo>
                    <a:pt x="0" y="432181"/>
                  </a:lnTo>
                  <a:lnTo>
                    <a:pt x="0" y="14401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502410" y="4188714"/>
            <a:ext cx="18091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4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W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89934" y="4188714"/>
            <a:ext cx="1121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94705" y="4188714"/>
            <a:ext cx="20262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400" b="1" spc="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b="1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298450" y="4703064"/>
          <a:ext cx="8458200" cy="10052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</a:tblGrid>
              <a:tr h="4324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572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!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298450" y="5769927"/>
          <a:ext cx="84582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</a:tblGrid>
              <a:tr h="37084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</a:tr>
            </a:tbl>
          </a:graphicData>
        </a:graphic>
      </p:graphicFrame>
      <p:sp>
        <p:nvSpPr>
          <p:cNvPr id="25" name="object 25"/>
          <p:cNvSpPr/>
          <p:nvPr/>
        </p:nvSpPr>
        <p:spPr>
          <a:xfrm>
            <a:off x="0" y="2590850"/>
            <a:ext cx="9144000" cy="677545"/>
          </a:xfrm>
          <a:custGeom>
            <a:avLst/>
            <a:gdLst/>
            <a:ahLst/>
            <a:cxnLst/>
            <a:rect l="l" t="t" r="r" b="b"/>
            <a:pathLst>
              <a:path w="9144000" h="677545">
                <a:moveTo>
                  <a:pt x="9144000" y="0"/>
                </a:moveTo>
                <a:lnTo>
                  <a:pt x="0" y="0"/>
                </a:lnTo>
                <a:lnTo>
                  <a:pt x="0" y="677113"/>
                </a:lnTo>
                <a:lnTo>
                  <a:pt x="9144000" y="677113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05257" y="2607691"/>
            <a:ext cx="8929370" cy="60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76780" marR="5080" indent="-2164715">
              <a:lnSpc>
                <a:spcPct val="100000"/>
              </a:lnSpc>
              <a:spcBef>
                <a:spcPts val="105"/>
              </a:spcBef>
            </a:pPr>
            <a:r>
              <a:rPr sz="2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NOTE:</a:t>
            </a:r>
            <a:r>
              <a:rPr sz="20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absence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any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start,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stop,</a:t>
            </a:r>
            <a:r>
              <a:rPr sz="18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step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values,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we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have</a:t>
            </a:r>
            <a:r>
              <a:rPr sz="1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Default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start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beginning,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stop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last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step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value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+1.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701800" y="3273488"/>
            <a:ext cx="5797550" cy="954405"/>
            <a:chOff x="1701800" y="3273488"/>
            <a:chExt cx="5797550" cy="954405"/>
          </a:xfrm>
        </p:grpSpPr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4500" y="3286188"/>
              <a:ext cx="5772150" cy="92868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708150" y="3279838"/>
              <a:ext cx="5784850" cy="941705"/>
            </a:xfrm>
            <a:custGeom>
              <a:avLst/>
              <a:gdLst/>
              <a:ahLst/>
              <a:cxnLst/>
              <a:rect l="l" t="t" r="r" b="b"/>
              <a:pathLst>
                <a:path w="5784850" h="941704">
                  <a:moveTo>
                    <a:pt x="0" y="941387"/>
                  </a:moveTo>
                  <a:lnTo>
                    <a:pt x="5784850" y="941387"/>
                  </a:lnTo>
                  <a:lnTo>
                    <a:pt x="5784850" y="0"/>
                  </a:lnTo>
                  <a:lnTo>
                    <a:pt x="0" y="0"/>
                  </a:lnTo>
                  <a:lnTo>
                    <a:pt x="0" y="941387"/>
                  </a:lnTo>
                  <a:close/>
                </a:path>
              </a:pathLst>
            </a:custGeom>
            <a:ln w="127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00425" y="757301"/>
            <a:ext cx="5672455" cy="3914775"/>
            <a:chOff x="3400425" y="757301"/>
            <a:chExt cx="5672455" cy="3914775"/>
          </a:xfrm>
        </p:grpSpPr>
        <p:sp>
          <p:nvSpPr>
            <p:cNvPr id="3" name="object 3"/>
            <p:cNvSpPr/>
            <p:nvPr/>
          </p:nvSpPr>
          <p:spPr>
            <a:xfrm>
              <a:off x="3429000" y="785876"/>
              <a:ext cx="5615305" cy="3857625"/>
            </a:xfrm>
            <a:custGeom>
              <a:avLst/>
              <a:gdLst/>
              <a:ahLst/>
              <a:cxnLst/>
              <a:rect l="l" t="t" r="r" b="b"/>
              <a:pathLst>
                <a:path w="5615305" h="3857625">
                  <a:moveTo>
                    <a:pt x="5614924" y="0"/>
                  </a:moveTo>
                  <a:lnTo>
                    <a:pt x="0" y="0"/>
                  </a:lnTo>
                  <a:lnTo>
                    <a:pt x="0" y="3857625"/>
                  </a:lnTo>
                  <a:lnTo>
                    <a:pt x="5614924" y="3857625"/>
                  </a:lnTo>
                  <a:lnTo>
                    <a:pt x="5614924" y="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29000" y="785876"/>
              <a:ext cx="5615305" cy="3857625"/>
            </a:xfrm>
            <a:custGeom>
              <a:avLst/>
              <a:gdLst/>
              <a:ahLst/>
              <a:cxnLst/>
              <a:rect l="l" t="t" r="r" b="b"/>
              <a:pathLst>
                <a:path w="5615305" h="3857625">
                  <a:moveTo>
                    <a:pt x="0" y="3857625"/>
                  </a:moveTo>
                  <a:lnTo>
                    <a:pt x="5614924" y="3857625"/>
                  </a:lnTo>
                  <a:lnTo>
                    <a:pt x="5614924" y="0"/>
                  </a:lnTo>
                  <a:lnTo>
                    <a:pt x="0" y="0"/>
                  </a:lnTo>
                  <a:lnTo>
                    <a:pt x="0" y="385762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851275" y="794765"/>
            <a:ext cx="5061585" cy="3775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6614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Calibri"/>
                <a:cs typeface="Calibri"/>
              </a:rPr>
              <a:t>Strings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are</a:t>
            </a:r>
            <a:r>
              <a:rPr sz="3000" b="1" spc="-5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immutable</a:t>
            </a:r>
            <a:r>
              <a:rPr sz="3000" b="1" spc="-5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(i.e. unmodifiable)</a:t>
            </a:r>
            <a:r>
              <a:rPr sz="3000" b="1" spc="-55" dirty="0">
                <a:latin typeface="Calibri"/>
                <a:cs typeface="Calibri"/>
              </a:rPr>
              <a:t> </a:t>
            </a:r>
            <a:r>
              <a:rPr sz="3000" b="1" spc="-50" dirty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720"/>
              </a:spcBef>
              <a:tabLst>
                <a:tab pos="1602105" algn="l"/>
              </a:tabLst>
            </a:pPr>
            <a:r>
              <a:rPr sz="3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REASON:</a:t>
            </a:r>
            <a:r>
              <a:rPr sz="3000" b="1" dirty="0">
                <a:latin typeface="Calibri"/>
                <a:cs typeface="Calibri"/>
              </a:rPr>
              <a:t>	</a:t>
            </a:r>
            <a:r>
              <a:rPr sz="3000" dirty="0">
                <a:latin typeface="Calibri"/>
                <a:cs typeface="Calibri"/>
              </a:rPr>
              <a:t>Every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time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we </a:t>
            </a:r>
            <a:r>
              <a:rPr sz="3000" dirty="0">
                <a:latin typeface="Calibri"/>
                <a:cs typeface="Calibri"/>
              </a:rPr>
              <a:t>perform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something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on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string </a:t>
            </a:r>
            <a:r>
              <a:rPr sz="3000" dirty="0">
                <a:latin typeface="Calibri"/>
                <a:cs typeface="Calibri"/>
              </a:rPr>
              <a:t>that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changes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it,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Python</a:t>
            </a:r>
            <a:r>
              <a:rPr sz="3000" spc="-20" dirty="0">
                <a:latin typeface="Calibri"/>
                <a:cs typeface="Calibri"/>
              </a:rPr>
              <a:t> will </a:t>
            </a:r>
            <a:r>
              <a:rPr sz="3000" dirty="0">
                <a:latin typeface="Calibri"/>
                <a:cs typeface="Calibri"/>
              </a:rPr>
              <a:t>internally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create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new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string </a:t>
            </a:r>
            <a:r>
              <a:rPr sz="3000" dirty="0">
                <a:latin typeface="Calibri"/>
                <a:cs typeface="Calibri"/>
              </a:rPr>
              <a:t>rather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than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modifying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old </a:t>
            </a:r>
            <a:r>
              <a:rPr sz="3000" dirty="0">
                <a:latin typeface="Calibri"/>
                <a:cs typeface="Calibri"/>
              </a:rPr>
              <a:t>string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place.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46226" y="-87680"/>
            <a:ext cx="74523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STRINGS</a:t>
            </a:r>
            <a:r>
              <a:rPr sz="5400" spc="-75" dirty="0"/>
              <a:t> </a:t>
            </a:r>
            <a:r>
              <a:rPr sz="5400" dirty="0"/>
              <a:t>ARE</a:t>
            </a:r>
            <a:r>
              <a:rPr sz="5400" spc="-40" dirty="0"/>
              <a:t> </a:t>
            </a:r>
            <a:r>
              <a:rPr sz="5400" spc="-45" dirty="0"/>
              <a:t>IMMUTABLE</a:t>
            </a:r>
            <a:endParaRPr sz="5400"/>
          </a:p>
        </p:txBody>
      </p:sp>
      <p:sp>
        <p:nvSpPr>
          <p:cNvPr id="8" name="object 8"/>
          <p:cNvSpPr txBox="1"/>
          <p:nvPr/>
        </p:nvSpPr>
        <p:spPr>
          <a:xfrm>
            <a:off x="76200" y="1566799"/>
            <a:ext cx="3209925" cy="304736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0320" rIns="0" bIns="0" rtlCol="0">
            <a:spAutoFit/>
          </a:bodyPr>
          <a:lstStyle/>
          <a:p>
            <a:pPr marL="193040">
              <a:lnSpc>
                <a:spcPct val="100000"/>
              </a:lnSpc>
              <a:spcBef>
                <a:spcPts val="160"/>
              </a:spcBef>
            </a:pPr>
            <a:r>
              <a:rPr sz="360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600" b="1"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Strings</a:t>
            </a:r>
            <a:r>
              <a:rPr sz="3600" b="1" u="sng" spc="-1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Intro</a:t>
            </a:r>
            <a:r>
              <a:rPr sz="2800" b="1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193040">
              <a:lnSpc>
                <a:spcPct val="100000"/>
              </a:lnSpc>
              <a:spcBef>
                <a:spcPts val="375"/>
              </a:spcBef>
            </a:pP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String</a:t>
            </a:r>
            <a:r>
              <a:rPr sz="3200" b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Definition</a:t>
            </a:r>
            <a:endParaRPr sz="3200">
              <a:latin typeface="Calibri"/>
              <a:cs typeface="Calibri"/>
            </a:endParaRPr>
          </a:p>
          <a:p>
            <a:pPr marL="90805" marR="208915">
              <a:lnSpc>
                <a:spcPct val="100000"/>
              </a:lnSpc>
              <a:spcBef>
                <a:spcPts val="180"/>
              </a:spcBef>
            </a:pPr>
            <a:r>
              <a:rPr sz="2000" b="1" dirty="0">
                <a:solidFill>
                  <a:srgbClr val="7E7E7E"/>
                </a:solidFill>
                <a:latin typeface="Calibri"/>
                <a:cs typeface="Calibri"/>
              </a:rPr>
              <a:t>I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ndexing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Creation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</a:pP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 of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String.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95"/>
              </a:lnSpc>
              <a:spcBef>
                <a:spcPts val="15"/>
              </a:spcBef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95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7340" y="8255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28973" y="4719660"/>
            <a:ext cx="2686050" cy="2124075"/>
            <a:chOff x="3728973" y="4719660"/>
            <a:chExt cx="2686050" cy="212407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3447" y="4805385"/>
              <a:ext cx="2423638" cy="19431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757548" y="4748235"/>
              <a:ext cx="2628900" cy="2066925"/>
            </a:xfrm>
            <a:custGeom>
              <a:avLst/>
              <a:gdLst/>
              <a:ahLst/>
              <a:cxnLst/>
              <a:rect l="l" t="t" r="r" b="b"/>
              <a:pathLst>
                <a:path w="2628900" h="2066925">
                  <a:moveTo>
                    <a:pt x="0" y="2066925"/>
                  </a:moveTo>
                  <a:lnTo>
                    <a:pt x="2628900" y="2066925"/>
                  </a:lnTo>
                  <a:lnTo>
                    <a:pt x="2628900" y="0"/>
                  </a:lnTo>
                  <a:lnTo>
                    <a:pt x="0" y="0"/>
                  </a:lnTo>
                  <a:lnTo>
                    <a:pt x="0" y="206692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000875" y="4857715"/>
            <a:ext cx="2000250" cy="1939289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85"/>
              </a:spcBef>
            </a:pPr>
            <a:r>
              <a:rPr sz="2800" b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r>
              <a:rPr sz="2800" b="1" spc="-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New</a:t>
            </a:r>
            <a:endParaRPr sz="2000">
              <a:latin typeface="Calibri"/>
              <a:cs typeface="Calibri"/>
            </a:endParaRPr>
          </a:p>
          <a:p>
            <a:pPr marL="144780" marR="134620" algn="ctr">
              <a:lnSpc>
                <a:spcPct val="99200"/>
              </a:lnSpc>
              <a:spcBef>
                <a:spcPts val="75"/>
              </a:spcBef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20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created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at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different</a:t>
            </a:r>
            <a:r>
              <a:rPr sz="2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id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after</a:t>
            </a:r>
            <a:r>
              <a:rPr sz="20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modifying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"/>
            <a:ext cx="9144000" cy="584835"/>
          </a:xfrm>
          <a:custGeom>
            <a:avLst/>
            <a:gdLst/>
            <a:ahLst/>
            <a:cxnLst/>
            <a:rect l="l" t="t" r="r" b="b"/>
            <a:pathLst>
              <a:path w="9144000" h="584835">
                <a:moveTo>
                  <a:pt x="9144000" y="0"/>
                </a:moveTo>
                <a:lnTo>
                  <a:pt x="0" y="0"/>
                </a:lnTo>
                <a:lnTo>
                  <a:pt x="0" y="584771"/>
                </a:lnTo>
                <a:lnTo>
                  <a:pt x="9144000" y="584771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8509" y="7112"/>
            <a:ext cx="25057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48435" algn="l"/>
              </a:tabLst>
            </a:pPr>
            <a:r>
              <a:rPr sz="3200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</a:rPr>
              <a:t>STRING</a:t>
            </a:r>
            <a:r>
              <a:rPr sz="32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</a:rPr>
              <a:t>	</a:t>
            </a:r>
            <a:r>
              <a:rPr sz="3200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</a:rPr>
              <a:t>slicing</a:t>
            </a:r>
            <a:endParaRPr sz="3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98450" y="636523"/>
          <a:ext cx="8458200" cy="10052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</a:tblGrid>
              <a:tr h="4324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572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!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98450" y="1703323"/>
          <a:ext cx="84582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</a:tblGrid>
              <a:tr h="37084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257149" y="2186010"/>
            <a:ext cx="8900160" cy="4685030"/>
            <a:chOff x="257149" y="2186010"/>
            <a:chExt cx="8900160" cy="46850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162" y="2235339"/>
              <a:ext cx="2929001" cy="455124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85724" y="2214585"/>
              <a:ext cx="3143250" cy="4572000"/>
            </a:xfrm>
            <a:custGeom>
              <a:avLst/>
              <a:gdLst/>
              <a:ahLst/>
              <a:cxnLst/>
              <a:rect l="l" t="t" r="r" b="b"/>
              <a:pathLst>
                <a:path w="3143250" h="4572000">
                  <a:moveTo>
                    <a:pt x="0" y="4572000"/>
                  </a:moveTo>
                  <a:lnTo>
                    <a:pt x="3143250" y="4572000"/>
                  </a:lnTo>
                  <a:lnTo>
                    <a:pt x="3143250" y="0"/>
                  </a:lnTo>
                  <a:lnTo>
                    <a:pt x="0" y="0"/>
                  </a:lnTo>
                  <a:lnTo>
                    <a:pt x="0" y="45720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28999" y="2747898"/>
              <a:ext cx="5486400" cy="609600"/>
            </a:xfrm>
            <a:custGeom>
              <a:avLst/>
              <a:gdLst/>
              <a:ahLst/>
              <a:cxnLst/>
              <a:rect l="l" t="t" r="r" b="b"/>
              <a:pathLst>
                <a:path w="5486400" h="609600">
                  <a:moveTo>
                    <a:pt x="184912" y="0"/>
                  </a:moveTo>
                  <a:lnTo>
                    <a:pt x="0" y="304800"/>
                  </a:lnTo>
                  <a:lnTo>
                    <a:pt x="184912" y="609600"/>
                  </a:lnTo>
                  <a:lnTo>
                    <a:pt x="184912" y="511810"/>
                  </a:lnTo>
                  <a:lnTo>
                    <a:pt x="5486400" y="511810"/>
                  </a:lnTo>
                  <a:lnTo>
                    <a:pt x="5486400" y="97916"/>
                  </a:lnTo>
                  <a:lnTo>
                    <a:pt x="184912" y="97916"/>
                  </a:lnTo>
                  <a:lnTo>
                    <a:pt x="184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28999" y="2747898"/>
              <a:ext cx="5486400" cy="609600"/>
            </a:xfrm>
            <a:custGeom>
              <a:avLst/>
              <a:gdLst/>
              <a:ahLst/>
              <a:cxnLst/>
              <a:rect l="l" t="t" r="r" b="b"/>
              <a:pathLst>
                <a:path w="5486400" h="609600">
                  <a:moveTo>
                    <a:pt x="5486400" y="97916"/>
                  </a:moveTo>
                  <a:lnTo>
                    <a:pt x="184912" y="97916"/>
                  </a:lnTo>
                  <a:lnTo>
                    <a:pt x="184912" y="0"/>
                  </a:lnTo>
                  <a:lnTo>
                    <a:pt x="0" y="304800"/>
                  </a:lnTo>
                  <a:lnTo>
                    <a:pt x="184912" y="609600"/>
                  </a:lnTo>
                  <a:lnTo>
                    <a:pt x="184912" y="511810"/>
                  </a:lnTo>
                  <a:lnTo>
                    <a:pt x="5486400" y="511810"/>
                  </a:lnTo>
                  <a:lnTo>
                    <a:pt x="5486400" y="97916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28999" y="3357499"/>
              <a:ext cx="5638800" cy="685800"/>
            </a:xfrm>
            <a:custGeom>
              <a:avLst/>
              <a:gdLst/>
              <a:ahLst/>
              <a:cxnLst/>
              <a:rect l="l" t="t" r="r" b="b"/>
              <a:pathLst>
                <a:path w="5638800" h="685800">
                  <a:moveTo>
                    <a:pt x="342900" y="0"/>
                  </a:moveTo>
                  <a:lnTo>
                    <a:pt x="0" y="342900"/>
                  </a:lnTo>
                  <a:lnTo>
                    <a:pt x="342900" y="685800"/>
                  </a:lnTo>
                  <a:lnTo>
                    <a:pt x="342900" y="568325"/>
                  </a:lnTo>
                  <a:lnTo>
                    <a:pt x="5638800" y="568325"/>
                  </a:lnTo>
                  <a:lnTo>
                    <a:pt x="5638800" y="117601"/>
                  </a:lnTo>
                  <a:lnTo>
                    <a:pt x="342900" y="117601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28999" y="3357499"/>
              <a:ext cx="5638800" cy="685800"/>
            </a:xfrm>
            <a:custGeom>
              <a:avLst/>
              <a:gdLst/>
              <a:ahLst/>
              <a:cxnLst/>
              <a:rect l="l" t="t" r="r" b="b"/>
              <a:pathLst>
                <a:path w="5638800" h="685800">
                  <a:moveTo>
                    <a:pt x="5638800" y="117601"/>
                  </a:moveTo>
                  <a:lnTo>
                    <a:pt x="342900" y="117601"/>
                  </a:lnTo>
                  <a:lnTo>
                    <a:pt x="342900" y="0"/>
                  </a:lnTo>
                  <a:lnTo>
                    <a:pt x="0" y="342900"/>
                  </a:lnTo>
                  <a:lnTo>
                    <a:pt x="342900" y="685800"/>
                  </a:lnTo>
                  <a:lnTo>
                    <a:pt x="342900" y="568325"/>
                  </a:lnTo>
                  <a:lnTo>
                    <a:pt x="5638800" y="568325"/>
                  </a:lnTo>
                  <a:lnTo>
                    <a:pt x="5638800" y="117601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57498" y="3890898"/>
              <a:ext cx="5786755" cy="967105"/>
            </a:xfrm>
            <a:custGeom>
              <a:avLst/>
              <a:gdLst/>
              <a:ahLst/>
              <a:cxnLst/>
              <a:rect l="l" t="t" r="r" b="b"/>
              <a:pathLst>
                <a:path w="5786755" h="967104">
                  <a:moveTo>
                    <a:pt x="158368" y="0"/>
                  </a:moveTo>
                  <a:lnTo>
                    <a:pt x="0" y="483488"/>
                  </a:lnTo>
                  <a:lnTo>
                    <a:pt x="158368" y="966851"/>
                  </a:lnTo>
                  <a:lnTo>
                    <a:pt x="158368" y="811657"/>
                  </a:lnTo>
                  <a:lnTo>
                    <a:pt x="5786501" y="811657"/>
                  </a:lnTo>
                  <a:lnTo>
                    <a:pt x="5786501" y="155320"/>
                  </a:lnTo>
                  <a:lnTo>
                    <a:pt x="158368" y="155320"/>
                  </a:lnTo>
                  <a:lnTo>
                    <a:pt x="15836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357498" y="3890898"/>
              <a:ext cx="5786755" cy="967105"/>
            </a:xfrm>
            <a:custGeom>
              <a:avLst/>
              <a:gdLst/>
              <a:ahLst/>
              <a:cxnLst/>
              <a:rect l="l" t="t" r="r" b="b"/>
              <a:pathLst>
                <a:path w="5786755" h="967104">
                  <a:moveTo>
                    <a:pt x="5786501" y="155320"/>
                  </a:moveTo>
                  <a:lnTo>
                    <a:pt x="158368" y="155320"/>
                  </a:lnTo>
                  <a:lnTo>
                    <a:pt x="158368" y="0"/>
                  </a:lnTo>
                  <a:lnTo>
                    <a:pt x="0" y="483488"/>
                  </a:lnTo>
                  <a:lnTo>
                    <a:pt x="158368" y="966851"/>
                  </a:lnTo>
                  <a:lnTo>
                    <a:pt x="158368" y="811657"/>
                  </a:lnTo>
                  <a:lnTo>
                    <a:pt x="5786501" y="811657"/>
                  </a:lnTo>
                  <a:lnTo>
                    <a:pt x="5786501" y="155320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00373" y="4786376"/>
              <a:ext cx="5643880" cy="643255"/>
            </a:xfrm>
            <a:custGeom>
              <a:avLst/>
              <a:gdLst/>
              <a:ahLst/>
              <a:cxnLst/>
              <a:rect l="l" t="t" r="r" b="b"/>
              <a:pathLst>
                <a:path w="5643880" h="643254">
                  <a:moveTo>
                    <a:pt x="389889" y="0"/>
                  </a:moveTo>
                  <a:lnTo>
                    <a:pt x="0" y="321437"/>
                  </a:lnTo>
                  <a:lnTo>
                    <a:pt x="389889" y="642874"/>
                  </a:lnTo>
                  <a:lnTo>
                    <a:pt x="389889" y="585597"/>
                  </a:lnTo>
                  <a:lnTo>
                    <a:pt x="5643626" y="585597"/>
                  </a:lnTo>
                  <a:lnTo>
                    <a:pt x="5643626" y="57150"/>
                  </a:lnTo>
                  <a:lnTo>
                    <a:pt x="389889" y="57150"/>
                  </a:lnTo>
                  <a:lnTo>
                    <a:pt x="38988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00373" y="4786376"/>
              <a:ext cx="5643880" cy="643255"/>
            </a:xfrm>
            <a:custGeom>
              <a:avLst/>
              <a:gdLst/>
              <a:ahLst/>
              <a:cxnLst/>
              <a:rect l="l" t="t" r="r" b="b"/>
              <a:pathLst>
                <a:path w="5643880" h="643254">
                  <a:moveTo>
                    <a:pt x="5643626" y="57150"/>
                  </a:moveTo>
                  <a:lnTo>
                    <a:pt x="389889" y="57150"/>
                  </a:lnTo>
                  <a:lnTo>
                    <a:pt x="389889" y="0"/>
                  </a:lnTo>
                  <a:lnTo>
                    <a:pt x="0" y="321437"/>
                  </a:lnTo>
                  <a:lnTo>
                    <a:pt x="389889" y="642874"/>
                  </a:lnTo>
                  <a:lnTo>
                    <a:pt x="389889" y="585597"/>
                  </a:lnTo>
                  <a:lnTo>
                    <a:pt x="5643626" y="585597"/>
                  </a:lnTo>
                  <a:lnTo>
                    <a:pt x="5643626" y="57150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57498" y="5286375"/>
              <a:ext cx="5715000" cy="929005"/>
            </a:xfrm>
            <a:custGeom>
              <a:avLst/>
              <a:gdLst/>
              <a:ahLst/>
              <a:cxnLst/>
              <a:rect l="l" t="t" r="r" b="b"/>
              <a:pathLst>
                <a:path w="5715000" h="929004">
                  <a:moveTo>
                    <a:pt x="281686" y="0"/>
                  </a:moveTo>
                  <a:lnTo>
                    <a:pt x="0" y="464362"/>
                  </a:lnTo>
                  <a:lnTo>
                    <a:pt x="281686" y="928700"/>
                  </a:lnTo>
                  <a:lnTo>
                    <a:pt x="281686" y="779576"/>
                  </a:lnTo>
                  <a:lnTo>
                    <a:pt x="5715000" y="779576"/>
                  </a:lnTo>
                  <a:lnTo>
                    <a:pt x="5715000" y="149097"/>
                  </a:lnTo>
                  <a:lnTo>
                    <a:pt x="281686" y="149097"/>
                  </a:lnTo>
                  <a:lnTo>
                    <a:pt x="2816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57498" y="5286375"/>
              <a:ext cx="5715000" cy="929005"/>
            </a:xfrm>
            <a:custGeom>
              <a:avLst/>
              <a:gdLst/>
              <a:ahLst/>
              <a:cxnLst/>
              <a:rect l="l" t="t" r="r" b="b"/>
              <a:pathLst>
                <a:path w="5715000" h="929004">
                  <a:moveTo>
                    <a:pt x="5715000" y="149097"/>
                  </a:moveTo>
                  <a:lnTo>
                    <a:pt x="281686" y="149097"/>
                  </a:lnTo>
                  <a:lnTo>
                    <a:pt x="281686" y="0"/>
                  </a:lnTo>
                  <a:lnTo>
                    <a:pt x="0" y="464362"/>
                  </a:lnTo>
                  <a:lnTo>
                    <a:pt x="281686" y="928700"/>
                  </a:lnTo>
                  <a:lnTo>
                    <a:pt x="281686" y="779576"/>
                  </a:lnTo>
                  <a:lnTo>
                    <a:pt x="5715000" y="779576"/>
                  </a:lnTo>
                  <a:lnTo>
                    <a:pt x="5715000" y="149097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28999" y="6072200"/>
              <a:ext cx="5715000" cy="786130"/>
            </a:xfrm>
            <a:custGeom>
              <a:avLst/>
              <a:gdLst/>
              <a:ahLst/>
              <a:cxnLst/>
              <a:rect l="l" t="t" r="r" b="b"/>
              <a:pathLst>
                <a:path w="5715000" h="786129">
                  <a:moveTo>
                    <a:pt x="438658" y="0"/>
                  </a:moveTo>
                  <a:lnTo>
                    <a:pt x="0" y="392912"/>
                  </a:lnTo>
                  <a:lnTo>
                    <a:pt x="438630" y="785798"/>
                  </a:lnTo>
                  <a:lnTo>
                    <a:pt x="438658" y="650328"/>
                  </a:lnTo>
                  <a:lnTo>
                    <a:pt x="5715000" y="650328"/>
                  </a:lnTo>
                  <a:lnTo>
                    <a:pt x="5715000" y="135496"/>
                  </a:lnTo>
                  <a:lnTo>
                    <a:pt x="438658" y="135496"/>
                  </a:lnTo>
                  <a:lnTo>
                    <a:pt x="43865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28999" y="6072200"/>
              <a:ext cx="5715000" cy="786130"/>
            </a:xfrm>
            <a:custGeom>
              <a:avLst/>
              <a:gdLst/>
              <a:ahLst/>
              <a:cxnLst/>
              <a:rect l="l" t="t" r="r" b="b"/>
              <a:pathLst>
                <a:path w="5715000" h="786129">
                  <a:moveTo>
                    <a:pt x="5715000" y="135496"/>
                  </a:moveTo>
                  <a:lnTo>
                    <a:pt x="438658" y="135496"/>
                  </a:lnTo>
                  <a:lnTo>
                    <a:pt x="438658" y="0"/>
                  </a:lnTo>
                  <a:lnTo>
                    <a:pt x="0" y="392912"/>
                  </a:lnTo>
                  <a:lnTo>
                    <a:pt x="438630" y="785798"/>
                  </a:lnTo>
                </a:path>
                <a:path w="5715000" h="786129">
                  <a:moveTo>
                    <a:pt x="438658" y="785798"/>
                  </a:moveTo>
                  <a:lnTo>
                    <a:pt x="438658" y="650328"/>
                  </a:lnTo>
                  <a:lnTo>
                    <a:pt x="5715000" y="650328"/>
                  </a:lnTo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559175" y="2130425"/>
            <a:ext cx="5368925" cy="558800"/>
            <a:chOff x="3559175" y="2130425"/>
            <a:chExt cx="5368925" cy="558800"/>
          </a:xfrm>
        </p:grpSpPr>
        <p:sp>
          <p:nvSpPr>
            <p:cNvPr id="22" name="object 22"/>
            <p:cNvSpPr/>
            <p:nvPr/>
          </p:nvSpPr>
          <p:spPr>
            <a:xfrm>
              <a:off x="3571875" y="2143125"/>
              <a:ext cx="5343525" cy="533400"/>
            </a:xfrm>
            <a:custGeom>
              <a:avLst/>
              <a:gdLst/>
              <a:ahLst/>
              <a:cxnLst/>
              <a:rect l="l" t="t" r="r" b="b"/>
              <a:pathLst>
                <a:path w="5343525" h="533400">
                  <a:moveTo>
                    <a:pt x="266700" y="0"/>
                  </a:moveTo>
                  <a:lnTo>
                    <a:pt x="0" y="266700"/>
                  </a:lnTo>
                  <a:lnTo>
                    <a:pt x="266700" y="533400"/>
                  </a:lnTo>
                  <a:lnTo>
                    <a:pt x="266700" y="400050"/>
                  </a:lnTo>
                  <a:lnTo>
                    <a:pt x="5343525" y="400050"/>
                  </a:lnTo>
                  <a:lnTo>
                    <a:pt x="5343525" y="133350"/>
                  </a:lnTo>
                  <a:lnTo>
                    <a:pt x="266700" y="13335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71875" y="2143125"/>
              <a:ext cx="5343525" cy="533400"/>
            </a:xfrm>
            <a:custGeom>
              <a:avLst/>
              <a:gdLst/>
              <a:ahLst/>
              <a:cxnLst/>
              <a:rect l="l" t="t" r="r" b="b"/>
              <a:pathLst>
                <a:path w="5343525" h="533400">
                  <a:moveTo>
                    <a:pt x="5343525" y="133350"/>
                  </a:moveTo>
                  <a:lnTo>
                    <a:pt x="266700" y="133350"/>
                  </a:lnTo>
                  <a:lnTo>
                    <a:pt x="266700" y="0"/>
                  </a:lnTo>
                  <a:lnTo>
                    <a:pt x="0" y="266700"/>
                  </a:lnTo>
                  <a:lnTo>
                    <a:pt x="266700" y="533400"/>
                  </a:lnTo>
                  <a:lnTo>
                    <a:pt x="266700" y="400050"/>
                  </a:lnTo>
                  <a:lnTo>
                    <a:pt x="5343525" y="400050"/>
                  </a:lnTo>
                  <a:lnTo>
                    <a:pt x="5343525" y="133350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558032" y="2271140"/>
            <a:ext cx="5492115" cy="4439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algn="ctr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3,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(10-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1=9)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500">
              <a:latin typeface="Calibri"/>
              <a:cs typeface="Calibri"/>
            </a:endParaRPr>
          </a:p>
          <a:p>
            <a:pPr marL="585470" marR="356235" indent="-363220">
              <a:lnSpc>
                <a:spcPct val="100000"/>
              </a:lnSpc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5,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50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which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beyond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forward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direction.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Hence,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will</a:t>
            </a:r>
            <a:r>
              <a:rPr sz="15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endParaRPr sz="1500">
              <a:latin typeface="Calibri"/>
              <a:cs typeface="Calibri"/>
            </a:endParaRPr>
          </a:p>
          <a:p>
            <a:pPr marL="113030" algn="ctr">
              <a:lnSpc>
                <a:spcPct val="100000"/>
              </a:lnSpc>
              <a:spcBef>
                <a:spcPts val="1500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-4(backward),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(6-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1=5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(forward)).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endParaRPr sz="1500">
              <a:latin typeface="Calibri"/>
              <a:cs typeface="Calibri"/>
            </a:endParaRPr>
          </a:p>
          <a:p>
            <a:pPr marL="113030" algn="ctr">
              <a:lnSpc>
                <a:spcPct val="100000"/>
              </a:lnSpc>
              <a:spcBef>
                <a:spcPts val="5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 getting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any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value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range,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hence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empty.</a:t>
            </a:r>
            <a:endParaRPr sz="15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1705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4(which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‘T’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per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backward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index,)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25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which</a:t>
            </a:r>
            <a:r>
              <a:rPr sz="15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beyond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index.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Hence,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will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index.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500">
              <a:latin typeface="Calibri"/>
              <a:cs typeface="Calibri"/>
            </a:endParaRPr>
          </a:p>
          <a:p>
            <a:pPr marL="422275" marR="60325" algn="ctr">
              <a:lnSpc>
                <a:spcPct val="100000"/>
              </a:lnSpc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10,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30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which</a:t>
            </a:r>
            <a:r>
              <a:rPr sz="15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beyond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forward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direction.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Hence,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will</a:t>
            </a:r>
            <a:r>
              <a:rPr sz="15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endParaRPr sz="1500">
              <a:latin typeface="Calibri"/>
              <a:cs typeface="Calibri"/>
            </a:endParaRPr>
          </a:p>
          <a:p>
            <a:pPr marL="116205" marR="95250" algn="ctr">
              <a:lnSpc>
                <a:spcPct val="100000"/>
              </a:lnSpc>
              <a:spcBef>
                <a:spcPts val="74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-10(which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‘H’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per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backward</a:t>
            </a:r>
            <a:r>
              <a:rPr sz="1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index,)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12-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1=11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(forward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indexing).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Hence,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will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(stop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index-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1).,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endParaRPr sz="1400">
              <a:latin typeface="Calibri"/>
              <a:cs typeface="Calibri"/>
            </a:endParaRPr>
          </a:p>
          <a:p>
            <a:pPr marL="12065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empty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whitespace</a:t>
            </a:r>
            <a:r>
              <a:rPr sz="1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‘</a:t>
            </a:r>
            <a:r>
              <a:rPr sz="1400" b="1" spc="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’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11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no.</a:t>
            </a:r>
            <a:endParaRPr sz="1400">
              <a:latin typeface="Calibri"/>
              <a:cs typeface="Calibri"/>
            </a:endParaRPr>
          </a:p>
          <a:p>
            <a:pPr marL="381635" marR="49530" algn="ctr">
              <a:lnSpc>
                <a:spcPct val="100000"/>
              </a:lnSpc>
              <a:spcBef>
                <a:spcPts val="1175"/>
              </a:spcBef>
            </a:pP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entire</a:t>
            </a:r>
            <a:r>
              <a:rPr sz="16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sequence</a:t>
            </a:r>
            <a:r>
              <a:rPr sz="16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6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characters</a:t>
            </a:r>
            <a:r>
              <a:rPr sz="16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get</a:t>
            </a:r>
            <a:r>
              <a:rPr sz="16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reversed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6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default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6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6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6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values</a:t>
            </a:r>
            <a:r>
              <a:rPr sz="16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are</a:t>
            </a:r>
            <a:r>
              <a:rPr sz="16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taken</a:t>
            </a:r>
            <a:r>
              <a:rPr sz="16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6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step</a:t>
            </a:r>
            <a:r>
              <a:rPr sz="16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6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given</a:t>
            </a:r>
            <a:r>
              <a:rPr sz="16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6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600" spc="-50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"/>
            <a:ext cx="9144000" cy="584835"/>
          </a:xfrm>
          <a:custGeom>
            <a:avLst/>
            <a:gdLst/>
            <a:ahLst/>
            <a:cxnLst/>
            <a:rect l="l" t="t" r="r" b="b"/>
            <a:pathLst>
              <a:path w="9144000" h="584835">
                <a:moveTo>
                  <a:pt x="9144000" y="0"/>
                </a:moveTo>
                <a:lnTo>
                  <a:pt x="0" y="0"/>
                </a:lnTo>
                <a:lnTo>
                  <a:pt x="0" y="584771"/>
                </a:lnTo>
                <a:lnTo>
                  <a:pt x="9144000" y="584771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8509" y="7112"/>
            <a:ext cx="25057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48435" algn="l"/>
              </a:tabLst>
            </a:pPr>
            <a:r>
              <a:rPr sz="3200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</a:rPr>
              <a:t>STRING</a:t>
            </a:r>
            <a:r>
              <a:rPr sz="32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</a:rPr>
              <a:t>	</a:t>
            </a:r>
            <a:r>
              <a:rPr sz="3200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</a:rPr>
              <a:t>slicing</a:t>
            </a:r>
            <a:endParaRPr sz="3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98450" y="565150"/>
          <a:ext cx="8458200" cy="13703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  <a:gridCol w="469900"/>
              </a:tblGrid>
              <a:tr h="4324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5695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!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2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300012" y="1916048"/>
            <a:ext cx="8856980" cy="4928235"/>
            <a:chOff x="300012" y="1916048"/>
            <a:chExt cx="8856980" cy="492823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191" y="2134383"/>
              <a:ext cx="3079677" cy="465217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8587" y="2043111"/>
              <a:ext cx="3272154" cy="4772025"/>
            </a:xfrm>
            <a:custGeom>
              <a:avLst/>
              <a:gdLst/>
              <a:ahLst/>
              <a:cxnLst/>
              <a:rect l="l" t="t" r="r" b="b"/>
              <a:pathLst>
                <a:path w="3272154" h="4772025">
                  <a:moveTo>
                    <a:pt x="0" y="4772025"/>
                  </a:moveTo>
                  <a:lnTo>
                    <a:pt x="3271901" y="4772025"/>
                  </a:lnTo>
                  <a:lnTo>
                    <a:pt x="3271901" y="0"/>
                  </a:lnTo>
                  <a:lnTo>
                    <a:pt x="0" y="0"/>
                  </a:lnTo>
                  <a:lnTo>
                    <a:pt x="0" y="477202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43249" y="3571875"/>
              <a:ext cx="5429885" cy="666750"/>
            </a:xfrm>
            <a:custGeom>
              <a:avLst/>
              <a:gdLst/>
              <a:ahLst/>
              <a:cxnLst/>
              <a:rect l="l" t="t" r="r" b="b"/>
              <a:pathLst>
                <a:path w="5429884" h="666750">
                  <a:moveTo>
                    <a:pt x="652017" y="0"/>
                  </a:moveTo>
                  <a:lnTo>
                    <a:pt x="0" y="333375"/>
                  </a:lnTo>
                  <a:lnTo>
                    <a:pt x="652017" y="666750"/>
                  </a:lnTo>
                  <a:lnTo>
                    <a:pt x="652017" y="559688"/>
                  </a:lnTo>
                  <a:lnTo>
                    <a:pt x="5429377" y="559688"/>
                  </a:lnTo>
                  <a:lnTo>
                    <a:pt x="5429377" y="107061"/>
                  </a:lnTo>
                  <a:lnTo>
                    <a:pt x="652017" y="107061"/>
                  </a:lnTo>
                  <a:lnTo>
                    <a:pt x="65201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43249" y="3571875"/>
              <a:ext cx="5429885" cy="666750"/>
            </a:xfrm>
            <a:custGeom>
              <a:avLst/>
              <a:gdLst/>
              <a:ahLst/>
              <a:cxnLst/>
              <a:rect l="l" t="t" r="r" b="b"/>
              <a:pathLst>
                <a:path w="5429884" h="666750">
                  <a:moveTo>
                    <a:pt x="5429377" y="107061"/>
                  </a:moveTo>
                  <a:lnTo>
                    <a:pt x="652017" y="107061"/>
                  </a:lnTo>
                  <a:lnTo>
                    <a:pt x="652017" y="0"/>
                  </a:lnTo>
                  <a:lnTo>
                    <a:pt x="0" y="333375"/>
                  </a:lnTo>
                  <a:lnTo>
                    <a:pt x="652017" y="666750"/>
                  </a:lnTo>
                  <a:lnTo>
                    <a:pt x="652017" y="559688"/>
                  </a:lnTo>
                  <a:lnTo>
                    <a:pt x="5429377" y="559688"/>
                  </a:lnTo>
                  <a:lnTo>
                    <a:pt x="5429377" y="107061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71875" y="4162425"/>
              <a:ext cx="5568950" cy="838200"/>
            </a:xfrm>
            <a:custGeom>
              <a:avLst/>
              <a:gdLst/>
              <a:ahLst/>
              <a:cxnLst/>
              <a:rect l="l" t="t" r="r" b="b"/>
              <a:pathLst>
                <a:path w="5568950" h="838200">
                  <a:moveTo>
                    <a:pt x="329184" y="0"/>
                  </a:moveTo>
                  <a:lnTo>
                    <a:pt x="0" y="419100"/>
                  </a:lnTo>
                  <a:lnTo>
                    <a:pt x="329184" y="838200"/>
                  </a:lnTo>
                  <a:lnTo>
                    <a:pt x="329184" y="763524"/>
                  </a:lnTo>
                  <a:lnTo>
                    <a:pt x="5568442" y="763524"/>
                  </a:lnTo>
                  <a:lnTo>
                    <a:pt x="5568442" y="74675"/>
                  </a:lnTo>
                  <a:lnTo>
                    <a:pt x="329184" y="74675"/>
                  </a:lnTo>
                  <a:lnTo>
                    <a:pt x="32918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71875" y="4162425"/>
              <a:ext cx="5568950" cy="838200"/>
            </a:xfrm>
            <a:custGeom>
              <a:avLst/>
              <a:gdLst/>
              <a:ahLst/>
              <a:cxnLst/>
              <a:rect l="l" t="t" r="r" b="b"/>
              <a:pathLst>
                <a:path w="5568950" h="838200">
                  <a:moveTo>
                    <a:pt x="5568442" y="74675"/>
                  </a:moveTo>
                  <a:lnTo>
                    <a:pt x="329184" y="74675"/>
                  </a:lnTo>
                  <a:lnTo>
                    <a:pt x="329184" y="0"/>
                  </a:lnTo>
                  <a:lnTo>
                    <a:pt x="0" y="419100"/>
                  </a:lnTo>
                  <a:lnTo>
                    <a:pt x="329184" y="838200"/>
                  </a:lnTo>
                  <a:lnTo>
                    <a:pt x="329184" y="763524"/>
                  </a:lnTo>
                  <a:lnTo>
                    <a:pt x="5568442" y="763524"/>
                  </a:lnTo>
                  <a:lnTo>
                    <a:pt x="5568442" y="7467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57498" y="1928748"/>
              <a:ext cx="5786755" cy="685800"/>
            </a:xfrm>
            <a:custGeom>
              <a:avLst/>
              <a:gdLst/>
              <a:ahLst/>
              <a:cxnLst/>
              <a:rect l="l" t="t" r="r" b="b"/>
              <a:pathLst>
                <a:path w="5786755" h="685800">
                  <a:moveTo>
                    <a:pt x="342900" y="0"/>
                  </a:moveTo>
                  <a:lnTo>
                    <a:pt x="0" y="342900"/>
                  </a:lnTo>
                  <a:lnTo>
                    <a:pt x="342900" y="685800"/>
                  </a:lnTo>
                  <a:lnTo>
                    <a:pt x="342900" y="568325"/>
                  </a:lnTo>
                  <a:lnTo>
                    <a:pt x="5786501" y="568325"/>
                  </a:lnTo>
                  <a:lnTo>
                    <a:pt x="5786501" y="117601"/>
                  </a:lnTo>
                  <a:lnTo>
                    <a:pt x="342900" y="117601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57498" y="1928748"/>
              <a:ext cx="5786755" cy="685800"/>
            </a:xfrm>
            <a:custGeom>
              <a:avLst/>
              <a:gdLst/>
              <a:ahLst/>
              <a:cxnLst/>
              <a:rect l="l" t="t" r="r" b="b"/>
              <a:pathLst>
                <a:path w="5786755" h="685800">
                  <a:moveTo>
                    <a:pt x="5786501" y="117601"/>
                  </a:moveTo>
                  <a:lnTo>
                    <a:pt x="342900" y="117601"/>
                  </a:lnTo>
                  <a:lnTo>
                    <a:pt x="342900" y="0"/>
                  </a:lnTo>
                  <a:lnTo>
                    <a:pt x="0" y="342900"/>
                  </a:lnTo>
                  <a:lnTo>
                    <a:pt x="342900" y="685800"/>
                  </a:lnTo>
                  <a:lnTo>
                    <a:pt x="342900" y="568325"/>
                  </a:lnTo>
                  <a:lnTo>
                    <a:pt x="5786501" y="568325"/>
                  </a:lnTo>
                  <a:lnTo>
                    <a:pt x="5786501" y="117601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14750" y="2500248"/>
              <a:ext cx="5286375" cy="609600"/>
            </a:xfrm>
            <a:custGeom>
              <a:avLst/>
              <a:gdLst/>
              <a:ahLst/>
              <a:cxnLst/>
              <a:rect l="l" t="t" r="r" b="b"/>
              <a:pathLst>
                <a:path w="5286375" h="609600">
                  <a:moveTo>
                    <a:pt x="349758" y="0"/>
                  </a:moveTo>
                  <a:lnTo>
                    <a:pt x="0" y="304800"/>
                  </a:lnTo>
                  <a:lnTo>
                    <a:pt x="349758" y="609600"/>
                  </a:lnTo>
                  <a:lnTo>
                    <a:pt x="349758" y="511810"/>
                  </a:lnTo>
                  <a:lnTo>
                    <a:pt x="5286375" y="511810"/>
                  </a:lnTo>
                  <a:lnTo>
                    <a:pt x="5286375" y="97916"/>
                  </a:lnTo>
                  <a:lnTo>
                    <a:pt x="349758" y="97916"/>
                  </a:lnTo>
                  <a:lnTo>
                    <a:pt x="34975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14750" y="2500248"/>
              <a:ext cx="5286375" cy="609600"/>
            </a:xfrm>
            <a:custGeom>
              <a:avLst/>
              <a:gdLst/>
              <a:ahLst/>
              <a:cxnLst/>
              <a:rect l="l" t="t" r="r" b="b"/>
              <a:pathLst>
                <a:path w="5286375" h="609600">
                  <a:moveTo>
                    <a:pt x="5286375" y="97916"/>
                  </a:moveTo>
                  <a:lnTo>
                    <a:pt x="349758" y="97916"/>
                  </a:lnTo>
                  <a:lnTo>
                    <a:pt x="349758" y="0"/>
                  </a:lnTo>
                  <a:lnTo>
                    <a:pt x="0" y="304800"/>
                  </a:lnTo>
                  <a:lnTo>
                    <a:pt x="349758" y="609600"/>
                  </a:lnTo>
                  <a:lnTo>
                    <a:pt x="349758" y="511810"/>
                  </a:lnTo>
                  <a:lnTo>
                    <a:pt x="5286375" y="511810"/>
                  </a:lnTo>
                  <a:lnTo>
                    <a:pt x="5286375" y="97916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71875" y="3000374"/>
              <a:ext cx="5572125" cy="714375"/>
            </a:xfrm>
            <a:custGeom>
              <a:avLst/>
              <a:gdLst/>
              <a:ahLst/>
              <a:cxnLst/>
              <a:rect l="l" t="t" r="r" b="b"/>
              <a:pathLst>
                <a:path w="5572125" h="714375">
                  <a:moveTo>
                    <a:pt x="326389" y="0"/>
                  </a:moveTo>
                  <a:lnTo>
                    <a:pt x="0" y="357124"/>
                  </a:lnTo>
                  <a:lnTo>
                    <a:pt x="326389" y="714375"/>
                  </a:lnTo>
                  <a:lnTo>
                    <a:pt x="326389" y="591947"/>
                  </a:lnTo>
                  <a:lnTo>
                    <a:pt x="5572125" y="591947"/>
                  </a:lnTo>
                  <a:lnTo>
                    <a:pt x="5572125" y="122427"/>
                  </a:lnTo>
                  <a:lnTo>
                    <a:pt x="326389" y="122427"/>
                  </a:lnTo>
                  <a:lnTo>
                    <a:pt x="32638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71875" y="3000374"/>
              <a:ext cx="5572125" cy="714375"/>
            </a:xfrm>
            <a:custGeom>
              <a:avLst/>
              <a:gdLst/>
              <a:ahLst/>
              <a:cxnLst/>
              <a:rect l="l" t="t" r="r" b="b"/>
              <a:pathLst>
                <a:path w="5572125" h="714375">
                  <a:moveTo>
                    <a:pt x="5572125" y="122427"/>
                  </a:moveTo>
                  <a:lnTo>
                    <a:pt x="326389" y="122427"/>
                  </a:lnTo>
                  <a:lnTo>
                    <a:pt x="326389" y="0"/>
                  </a:lnTo>
                  <a:lnTo>
                    <a:pt x="0" y="357124"/>
                  </a:lnTo>
                  <a:lnTo>
                    <a:pt x="326389" y="714375"/>
                  </a:lnTo>
                  <a:lnTo>
                    <a:pt x="326389" y="591947"/>
                  </a:lnTo>
                  <a:lnTo>
                    <a:pt x="5572125" y="591947"/>
                  </a:lnTo>
                  <a:lnTo>
                    <a:pt x="5572125" y="122427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0965">
              <a:lnSpc>
                <a:spcPct val="100000"/>
              </a:lnSpc>
              <a:spcBef>
                <a:spcPts val="95"/>
              </a:spcBef>
            </a:pPr>
            <a:r>
              <a:rPr dirty="0"/>
              <a:t>Start</a:t>
            </a:r>
            <a:r>
              <a:rPr spc="-25" dirty="0"/>
              <a:t> </a:t>
            </a:r>
            <a:r>
              <a:rPr dirty="0"/>
              <a:t>index</a:t>
            </a:r>
            <a:r>
              <a:rPr spc="-15" dirty="0"/>
              <a:t> </a:t>
            </a:r>
            <a:r>
              <a:rPr spc="-10" dirty="0"/>
              <a:t>-3(backward),</a:t>
            </a:r>
            <a:r>
              <a:rPr spc="-20" dirty="0"/>
              <a:t> </a:t>
            </a:r>
            <a:r>
              <a:rPr dirty="0"/>
              <a:t>stop</a:t>
            </a:r>
            <a:r>
              <a:rPr spc="-20" dirty="0"/>
              <a:t> </a:t>
            </a:r>
            <a:r>
              <a:rPr dirty="0"/>
              <a:t>index</a:t>
            </a:r>
            <a:r>
              <a:rPr spc="-15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spc="-10" dirty="0"/>
              <a:t>-12(backward).</a:t>
            </a:r>
            <a:r>
              <a:rPr spc="-5" dirty="0"/>
              <a:t> </a:t>
            </a:r>
            <a:r>
              <a:rPr dirty="0"/>
              <a:t>Here,</a:t>
            </a:r>
            <a:r>
              <a:rPr spc="-20" dirty="0"/>
              <a:t> </a:t>
            </a:r>
            <a:r>
              <a:rPr dirty="0"/>
              <a:t>it</a:t>
            </a:r>
            <a:r>
              <a:rPr spc="-25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not</a:t>
            </a:r>
            <a:r>
              <a:rPr spc="-25" dirty="0"/>
              <a:t> </a:t>
            </a:r>
            <a:r>
              <a:rPr spc="-10" dirty="0"/>
              <a:t>getting </a:t>
            </a:r>
            <a:r>
              <a:rPr dirty="0"/>
              <a:t>any</a:t>
            </a:r>
            <a:r>
              <a:rPr spc="-35" dirty="0"/>
              <a:t> </a:t>
            </a:r>
            <a:r>
              <a:rPr dirty="0"/>
              <a:t>value</a:t>
            </a:r>
            <a:r>
              <a:rPr spc="-25" dirty="0"/>
              <a:t> </a:t>
            </a:r>
            <a:r>
              <a:rPr dirty="0"/>
              <a:t>in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range</a:t>
            </a:r>
            <a:r>
              <a:rPr spc="-25" dirty="0"/>
              <a:t> </a:t>
            </a:r>
            <a:r>
              <a:rPr dirty="0"/>
              <a:t>as</a:t>
            </a:r>
            <a:r>
              <a:rPr spc="-35" dirty="0"/>
              <a:t> </a:t>
            </a:r>
            <a:r>
              <a:rPr dirty="0"/>
              <a:t>no</a:t>
            </a:r>
            <a:r>
              <a:rPr spc="-30" dirty="0"/>
              <a:t> </a:t>
            </a:r>
            <a:r>
              <a:rPr dirty="0"/>
              <a:t>step</a:t>
            </a:r>
            <a:r>
              <a:rPr spc="-30" dirty="0"/>
              <a:t> </a:t>
            </a:r>
            <a:r>
              <a:rPr dirty="0"/>
              <a:t>value</a:t>
            </a:r>
            <a:r>
              <a:rPr spc="-20" dirty="0"/>
              <a:t> </a:t>
            </a:r>
            <a:r>
              <a:rPr spc="-10" dirty="0"/>
              <a:t>mentioned </a:t>
            </a:r>
            <a:r>
              <a:rPr dirty="0"/>
              <a:t>in</a:t>
            </a:r>
            <a:r>
              <a:rPr spc="-25" dirty="0"/>
              <a:t> </a:t>
            </a:r>
            <a:r>
              <a:rPr spc="-10" dirty="0"/>
              <a:t>reverse.</a:t>
            </a:r>
            <a:r>
              <a:rPr spc="-20" dirty="0"/>
              <a:t> </a:t>
            </a:r>
            <a:r>
              <a:rPr dirty="0"/>
              <a:t>Hence</a:t>
            </a:r>
            <a:r>
              <a:rPr spc="-5" dirty="0"/>
              <a:t> </a:t>
            </a:r>
            <a:r>
              <a:rPr spc="-10" dirty="0"/>
              <a:t>empty.</a:t>
            </a:r>
          </a:p>
          <a:p>
            <a:pPr marL="292735" marR="155575" algn="ctr">
              <a:lnSpc>
                <a:spcPct val="100000"/>
              </a:lnSpc>
              <a:spcBef>
                <a:spcPts val="955"/>
              </a:spcBef>
            </a:pPr>
            <a:r>
              <a:rPr sz="1400" dirty="0"/>
              <a:t>Start</a:t>
            </a:r>
            <a:r>
              <a:rPr sz="1400" spc="-50" dirty="0"/>
              <a:t> </a:t>
            </a:r>
            <a:r>
              <a:rPr sz="1400" dirty="0"/>
              <a:t>index</a:t>
            </a:r>
            <a:r>
              <a:rPr sz="1400" spc="-30" dirty="0"/>
              <a:t> </a:t>
            </a:r>
            <a:r>
              <a:rPr sz="1400" dirty="0"/>
              <a:t>-12(which</a:t>
            </a:r>
            <a:r>
              <a:rPr sz="1400" spc="-30" dirty="0"/>
              <a:t> </a:t>
            </a:r>
            <a:r>
              <a:rPr sz="1400" dirty="0"/>
              <a:t>is ‘Y’</a:t>
            </a:r>
            <a:r>
              <a:rPr sz="1400" spc="-20" dirty="0"/>
              <a:t> </a:t>
            </a:r>
            <a:r>
              <a:rPr sz="1400" dirty="0"/>
              <a:t>as</a:t>
            </a:r>
            <a:r>
              <a:rPr sz="1400" spc="-25" dirty="0"/>
              <a:t> </a:t>
            </a:r>
            <a:r>
              <a:rPr sz="1400" dirty="0"/>
              <a:t>per</a:t>
            </a:r>
            <a:r>
              <a:rPr sz="1400" spc="-35" dirty="0"/>
              <a:t> </a:t>
            </a:r>
            <a:r>
              <a:rPr sz="1400" dirty="0"/>
              <a:t>the</a:t>
            </a:r>
            <a:r>
              <a:rPr sz="1400" spc="-25" dirty="0"/>
              <a:t> </a:t>
            </a:r>
            <a:r>
              <a:rPr sz="1400" spc="-10" dirty="0"/>
              <a:t>backward</a:t>
            </a:r>
            <a:r>
              <a:rPr sz="1400" spc="-65" dirty="0"/>
              <a:t> </a:t>
            </a:r>
            <a:r>
              <a:rPr sz="1400" dirty="0"/>
              <a:t>index,)</a:t>
            </a:r>
            <a:r>
              <a:rPr sz="1400" spc="-30" dirty="0"/>
              <a:t> </a:t>
            </a:r>
            <a:r>
              <a:rPr sz="1400" dirty="0"/>
              <a:t>stop</a:t>
            </a:r>
            <a:r>
              <a:rPr sz="1400" spc="-40" dirty="0"/>
              <a:t> </a:t>
            </a:r>
            <a:r>
              <a:rPr sz="1400" spc="-10" dirty="0"/>
              <a:t>index </a:t>
            </a:r>
            <a:r>
              <a:rPr sz="1400" dirty="0"/>
              <a:t>is</a:t>
            </a:r>
            <a:r>
              <a:rPr sz="1400" spc="130" dirty="0"/>
              <a:t>  </a:t>
            </a:r>
            <a:r>
              <a:rPr sz="1400" dirty="0"/>
              <a:t>-3</a:t>
            </a:r>
            <a:r>
              <a:rPr sz="1400" spc="-20" dirty="0"/>
              <a:t> </a:t>
            </a:r>
            <a:r>
              <a:rPr sz="1400" dirty="0"/>
              <a:t>(which</a:t>
            </a:r>
            <a:r>
              <a:rPr sz="1400" spc="-25" dirty="0"/>
              <a:t> </a:t>
            </a:r>
            <a:r>
              <a:rPr sz="1400" spc="-10" dirty="0"/>
              <a:t>takes</a:t>
            </a:r>
            <a:r>
              <a:rPr sz="1400" spc="-35" dirty="0"/>
              <a:t> </a:t>
            </a:r>
            <a:r>
              <a:rPr sz="1400" dirty="0"/>
              <a:t>values</a:t>
            </a:r>
            <a:r>
              <a:rPr sz="1400" spc="-25" dirty="0"/>
              <a:t> </a:t>
            </a:r>
            <a:r>
              <a:rPr sz="1400" dirty="0"/>
              <a:t>till</a:t>
            </a:r>
            <a:r>
              <a:rPr sz="1400" spc="-15" dirty="0"/>
              <a:t> </a:t>
            </a:r>
            <a:r>
              <a:rPr sz="1400" dirty="0"/>
              <a:t>index</a:t>
            </a:r>
            <a:r>
              <a:rPr sz="1400" spc="-25" dirty="0"/>
              <a:t> </a:t>
            </a:r>
            <a:r>
              <a:rPr sz="1400" dirty="0"/>
              <a:t>-</a:t>
            </a:r>
            <a:r>
              <a:rPr sz="1400" spc="-10" dirty="0"/>
              <a:t>3-</a:t>
            </a:r>
            <a:r>
              <a:rPr sz="1400" dirty="0"/>
              <a:t>1=</a:t>
            </a:r>
            <a:r>
              <a:rPr sz="1400" spc="-20" dirty="0"/>
              <a:t> </a:t>
            </a:r>
            <a:r>
              <a:rPr sz="1400" dirty="0"/>
              <a:t>-4).</a:t>
            </a:r>
            <a:r>
              <a:rPr sz="1400" spc="-25" dirty="0"/>
              <a:t> </a:t>
            </a:r>
            <a:r>
              <a:rPr sz="1400" dirty="0"/>
              <a:t>Here,</a:t>
            </a:r>
            <a:r>
              <a:rPr sz="1400" spc="-35" dirty="0"/>
              <a:t> </a:t>
            </a:r>
            <a:r>
              <a:rPr sz="1400" dirty="0"/>
              <a:t>-4</a:t>
            </a:r>
            <a:r>
              <a:rPr sz="1400" spc="-30" dirty="0"/>
              <a:t> </a:t>
            </a:r>
            <a:r>
              <a:rPr sz="1400" dirty="0"/>
              <a:t>is </a:t>
            </a:r>
            <a:r>
              <a:rPr sz="1400" spc="-25" dirty="0"/>
              <a:t>‘T’</a:t>
            </a:r>
            <a:endParaRPr sz="1400"/>
          </a:p>
          <a:p>
            <a:pPr marL="246379" marR="130810" indent="635" algn="ctr">
              <a:lnSpc>
                <a:spcPct val="100000"/>
              </a:lnSpc>
              <a:spcBef>
                <a:spcPts val="990"/>
              </a:spcBef>
            </a:pPr>
            <a:r>
              <a:rPr sz="1400" dirty="0"/>
              <a:t>Start</a:t>
            </a:r>
            <a:r>
              <a:rPr sz="1400" spc="-45" dirty="0"/>
              <a:t> </a:t>
            </a:r>
            <a:r>
              <a:rPr sz="1400" dirty="0"/>
              <a:t>index</a:t>
            </a:r>
            <a:r>
              <a:rPr sz="1400" spc="-20" dirty="0"/>
              <a:t> </a:t>
            </a:r>
            <a:r>
              <a:rPr sz="1400" dirty="0"/>
              <a:t>-</a:t>
            </a:r>
            <a:r>
              <a:rPr sz="1400" spc="-10" dirty="0"/>
              <a:t>3(backward),</a:t>
            </a:r>
            <a:r>
              <a:rPr sz="1400" spc="-50" dirty="0"/>
              <a:t> </a:t>
            </a:r>
            <a:r>
              <a:rPr sz="1400" dirty="0"/>
              <a:t>stop</a:t>
            </a:r>
            <a:r>
              <a:rPr sz="1400" spc="-15" dirty="0"/>
              <a:t> </a:t>
            </a:r>
            <a:r>
              <a:rPr sz="1400" dirty="0"/>
              <a:t>index</a:t>
            </a:r>
            <a:r>
              <a:rPr sz="1400" spc="-45" dirty="0"/>
              <a:t> </a:t>
            </a:r>
            <a:r>
              <a:rPr sz="1400" dirty="0"/>
              <a:t>is</a:t>
            </a:r>
            <a:r>
              <a:rPr sz="1400" spc="5" dirty="0"/>
              <a:t> </a:t>
            </a:r>
            <a:r>
              <a:rPr sz="1400" dirty="0"/>
              <a:t>-</a:t>
            </a:r>
            <a:r>
              <a:rPr sz="1400" spc="-10" dirty="0"/>
              <a:t>12(backward).</a:t>
            </a:r>
            <a:r>
              <a:rPr sz="1400" spc="-40" dirty="0"/>
              <a:t> </a:t>
            </a:r>
            <a:r>
              <a:rPr sz="1400" dirty="0"/>
              <a:t>Here,</a:t>
            </a:r>
            <a:r>
              <a:rPr sz="1400" spc="-40" dirty="0"/>
              <a:t> </a:t>
            </a:r>
            <a:r>
              <a:rPr sz="1400" dirty="0"/>
              <a:t>it </a:t>
            </a:r>
            <a:r>
              <a:rPr sz="1400" spc="-25" dirty="0"/>
              <a:t>is </a:t>
            </a:r>
            <a:r>
              <a:rPr sz="1400" dirty="0"/>
              <a:t>getting</a:t>
            </a:r>
            <a:r>
              <a:rPr sz="1400" spc="210" dirty="0"/>
              <a:t> </a:t>
            </a:r>
            <a:r>
              <a:rPr sz="1400" dirty="0"/>
              <a:t>value</a:t>
            </a:r>
            <a:r>
              <a:rPr sz="1400" spc="-35" dirty="0"/>
              <a:t> </a:t>
            </a:r>
            <a:r>
              <a:rPr sz="1400" dirty="0"/>
              <a:t>in</a:t>
            </a:r>
            <a:r>
              <a:rPr sz="1400" spc="-25" dirty="0"/>
              <a:t> </a:t>
            </a:r>
            <a:r>
              <a:rPr sz="1400" dirty="0"/>
              <a:t>the</a:t>
            </a:r>
            <a:r>
              <a:rPr sz="1400" spc="-45" dirty="0"/>
              <a:t> </a:t>
            </a:r>
            <a:r>
              <a:rPr sz="1400" spc="-10" dirty="0"/>
              <a:t>range</a:t>
            </a:r>
            <a:r>
              <a:rPr sz="1400" spc="-40" dirty="0"/>
              <a:t> </a:t>
            </a:r>
            <a:r>
              <a:rPr sz="1400" dirty="0"/>
              <a:t>as</a:t>
            </a:r>
            <a:r>
              <a:rPr sz="1400" spc="-35" dirty="0"/>
              <a:t> </a:t>
            </a:r>
            <a:r>
              <a:rPr sz="1400" dirty="0"/>
              <a:t>step</a:t>
            </a:r>
            <a:r>
              <a:rPr sz="1400" spc="-55" dirty="0"/>
              <a:t> </a:t>
            </a:r>
            <a:r>
              <a:rPr sz="1400" dirty="0"/>
              <a:t>value</a:t>
            </a:r>
            <a:r>
              <a:rPr sz="1400" spc="-35" dirty="0"/>
              <a:t> </a:t>
            </a:r>
            <a:r>
              <a:rPr sz="1400" dirty="0"/>
              <a:t>is -1</a:t>
            </a:r>
            <a:r>
              <a:rPr sz="1400" spc="-25" dirty="0"/>
              <a:t> </a:t>
            </a:r>
            <a:r>
              <a:rPr sz="1400" dirty="0"/>
              <a:t>mentioned</a:t>
            </a:r>
            <a:r>
              <a:rPr sz="1400" spc="-70" dirty="0"/>
              <a:t> </a:t>
            </a:r>
            <a:r>
              <a:rPr sz="1400" dirty="0"/>
              <a:t>in</a:t>
            </a:r>
            <a:r>
              <a:rPr sz="1400" spc="-20" dirty="0"/>
              <a:t> </a:t>
            </a:r>
            <a:r>
              <a:rPr sz="1400" spc="-10" dirty="0"/>
              <a:t>reverse.</a:t>
            </a:r>
            <a:endParaRPr sz="1400"/>
          </a:p>
          <a:p>
            <a:pPr marL="335915" algn="ctr">
              <a:lnSpc>
                <a:spcPct val="100000"/>
              </a:lnSpc>
              <a:spcBef>
                <a:spcPts val="955"/>
              </a:spcBef>
            </a:pPr>
            <a:r>
              <a:rPr sz="1400" dirty="0"/>
              <a:t>Start</a:t>
            </a:r>
            <a:r>
              <a:rPr sz="1400" spc="-60" dirty="0"/>
              <a:t> </a:t>
            </a:r>
            <a:r>
              <a:rPr sz="1400" dirty="0"/>
              <a:t>index</a:t>
            </a:r>
            <a:r>
              <a:rPr sz="1400" spc="-40" dirty="0"/>
              <a:t> </a:t>
            </a:r>
            <a:r>
              <a:rPr sz="1400" dirty="0"/>
              <a:t>-20(which</a:t>
            </a:r>
            <a:r>
              <a:rPr sz="1400" spc="-30" dirty="0"/>
              <a:t> </a:t>
            </a:r>
            <a:r>
              <a:rPr sz="1400" dirty="0"/>
              <a:t>is</a:t>
            </a:r>
            <a:r>
              <a:rPr sz="1400" spc="275" dirty="0"/>
              <a:t> </a:t>
            </a:r>
            <a:r>
              <a:rPr sz="1400" dirty="0"/>
              <a:t>beyond</a:t>
            </a:r>
            <a:r>
              <a:rPr sz="1400" spc="-55" dirty="0"/>
              <a:t> </a:t>
            </a:r>
            <a:r>
              <a:rPr sz="1400" spc="-10" dirty="0"/>
              <a:t>backward</a:t>
            </a:r>
            <a:r>
              <a:rPr sz="1400" spc="-65" dirty="0"/>
              <a:t> </a:t>
            </a:r>
            <a:r>
              <a:rPr sz="1400" dirty="0"/>
              <a:t>index,)</a:t>
            </a:r>
            <a:r>
              <a:rPr sz="1400" spc="-40" dirty="0"/>
              <a:t> </a:t>
            </a:r>
            <a:r>
              <a:rPr sz="1400" dirty="0"/>
              <a:t>stop</a:t>
            </a:r>
            <a:r>
              <a:rPr sz="1400" spc="-45" dirty="0"/>
              <a:t> </a:t>
            </a:r>
            <a:r>
              <a:rPr sz="1400" dirty="0"/>
              <a:t>index</a:t>
            </a:r>
            <a:r>
              <a:rPr sz="1400" spc="-45" dirty="0"/>
              <a:t> </a:t>
            </a:r>
            <a:r>
              <a:rPr sz="1400" dirty="0"/>
              <a:t>is</a:t>
            </a:r>
            <a:r>
              <a:rPr sz="1400" spc="-10" dirty="0"/>
              <a:t> </a:t>
            </a:r>
            <a:r>
              <a:rPr sz="1400" dirty="0"/>
              <a:t>-</a:t>
            </a:r>
            <a:r>
              <a:rPr sz="1400" spc="-50" dirty="0"/>
              <a:t>5</a:t>
            </a:r>
            <a:endParaRPr sz="1400"/>
          </a:p>
          <a:p>
            <a:pPr marL="335280" algn="ctr">
              <a:lnSpc>
                <a:spcPct val="100000"/>
              </a:lnSpc>
            </a:pPr>
            <a:r>
              <a:rPr sz="1400" dirty="0"/>
              <a:t>which</a:t>
            </a:r>
            <a:r>
              <a:rPr sz="1400" spc="-40" dirty="0"/>
              <a:t> </a:t>
            </a:r>
            <a:r>
              <a:rPr sz="1400" spc="-10" dirty="0"/>
              <a:t>takes</a:t>
            </a:r>
            <a:r>
              <a:rPr sz="1400" spc="-35" dirty="0"/>
              <a:t> </a:t>
            </a:r>
            <a:r>
              <a:rPr sz="1400" dirty="0"/>
              <a:t>value</a:t>
            </a:r>
            <a:r>
              <a:rPr sz="1400" spc="-20" dirty="0"/>
              <a:t> </a:t>
            </a:r>
            <a:r>
              <a:rPr sz="1400" dirty="0"/>
              <a:t>till</a:t>
            </a:r>
            <a:r>
              <a:rPr sz="1400" spc="-5" dirty="0"/>
              <a:t> </a:t>
            </a:r>
            <a:r>
              <a:rPr sz="1400" dirty="0"/>
              <a:t>(-</a:t>
            </a:r>
            <a:r>
              <a:rPr sz="1400" spc="-10" dirty="0"/>
              <a:t>5-1=-</a:t>
            </a:r>
            <a:r>
              <a:rPr sz="1400" dirty="0"/>
              <a:t>6).</a:t>
            </a:r>
            <a:r>
              <a:rPr sz="1400" spc="-10" dirty="0"/>
              <a:t> </a:t>
            </a:r>
            <a:r>
              <a:rPr sz="1400" dirty="0"/>
              <a:t>Here,</a:t>
            </a:r>
            <a:r>
              <a:rPr sz="1400" spc="-45" dirty="0"/>
              <a:t> </a:t>
            </a:r>
            <a:r>
              <a:rPr sz="1400" dirty="0"/>
              <a:t>-6</a:t>
            </a:r>
            <a:r>
              <a:rPr sz="1400" spc="-15" dirty="0"/>
              <a:t> </a:t>
            </a:r>
            <a:r>
              <a:rPr sz="1400" dirty="0"/>
              <a:t>is</a:t>
            </a:r>
            <a:r>
              <a:rPr sz="1400" spc="-10" dirty="0"/>
              <a:t> </a:t>
            </a:r>
            <a:r>
              <a:rPr sz="1400" spc="-20" dirty="0"/>
              <a:t>‘N’.</a:t>
            </a:r>
            <a:endParaRPr sz="1400"/>
          </a:p>
          <a:p>
            <a:pPr marL="172085" marR="5080" indent="635" algn="ctr">
              <a:lnSpc>
                <a:spcPct val="100000"/>
              </a:lnSpc>
              <a:spcBef>
                <a:spcPts val="1125"/>
              </a:spcBef>
            </a:pPr>
            <a:r>
              <a:rPr sz="1400" dirty="0"/>
              <a:t>Start</a:t>
            </a:r>
            <a:r>
              <a:rPr sz="1400" spc="-60" dirty="0"/>
              <a:t> </a:t>
            </a:r>
            <a:r>
              <a:rPr sz="1400" dirty="0"/>
              <a:t>index</a:t>
            </a:r>
            <a:r>
              <a:rPr sz="1400" spc="-45" dirty="0"/>
              <a:t> </a:t>
            </a:r>
            <a:r>
              <a:rPr sz="1400" dirty="0"/>
              <a:t>1,</a:t>
            </a:r>
            <a:r>
              <a:rPr sz="1400" spc="-15" dirty="0"/>
              <a:t> </a:t>
            </a:r>
            <a:r>
              <a:rPr sz="1400" dirty="0"/>
              <a:t>stop</a:t>
            </a:r>
            <a:r>
              <a:rPr sz="1400" spc="-50" dirty="0"/>
              <a:t> </a:t>
            </a:r>
            <a:r>
              <a:rPr sz="1400" dirty="0"/>
              <a:t>index</a:t>
            </a:r>
            <a:r>
              <a:rPr sz="1400" spc="-45" dirty="0"/>
              <a:t> </a:t>
            </a:r>
            <a:r>
              <a:rPr sz="1400" dirty="0"/>
              <a:t>is</a:t>
            </a:r>
            <a:r>
              <a:rPr sz="1400" spc="-20" dirty="0"/>
              <a:t> </a:t>
            </a:r>
            <a:r>
              <a:rPr sz="1400" dirty="0"/>
              <a:t>13</a:t>
            </a:r>
            <a:r>
              <a:rPr sz="1400" spc="-20" dirty="0"/>
              <a:t> </a:t>
            </a:r>
            <a:r>
              <a:rPr sz="1400" dirty="0"/>
              <a:t>(till</a:t>
            </a:r>
            <a:r>
              <a:rPr sz="1400" spc="-20" dirty="0"/>
              <a:t> </a:t>
            </a:r>
            <a:r>
              <a:rPr sz="1400" spc="-10" dirty="0"/>
              <a:t>13-1=12),step</a:t>
            </a:r>
            <a:r>
              <a:rPr sz="1400" spc="-15" dirty="0"/>
              <a:t> </a:t>
            </a:r>
            <a:r>
              <a:rPr sz="1400" dirty="0"/>
              <a:t>value</a:t>
            </a:r>
            <a:r>
              <a:rPr sz="1400" spc="-35" dirty="0"/>
              <a:t> </a:t>
            </a:r>
            <a:r>
              <a:rPr sz="1400" dirty="0"/>
              <a:t>is</a:t>
            </a:r>
            <a:r>
              <a:rPr sz="1400" spc="-15" dirty="0"/>
              <a:t> </a:t>
            </a:r>
            <a:r>
              <a:rPr sz="1400" dirty="0"/>
              <a:t>2</a:t>
            </a:r>
            <a:r>
              <a:rPr sz="1400" spc="-20" dirty="0"/>
              <a:t> </a:t>
            </a:r>
            <a:r>
              <a:rPr sz="1400" dirty="0"/>
              <a:t>in</a:t>
            </a:r>
            <a:r>
              <a:rPr sz="1400" spc="-30" dirty="0"/>
              <a:t> </a:t>
            </a:r>
            <a:r>
              <a:rPr sz="1400" spc="-10" dirty="0"/>
              <a:t>forward direction.</a:t>
            </a:r>
            <a:r>
              <a:rPr sz="1400" spc="-65" dirty="0"/>
              <a:t> </a:t>
            </a:r>
            <a:r>
              <a:rPr sz="1400" dirty="0"/>
              <a:t>Hence,</a:t>
            </a:r>
            <a:r>
              <a:rPr sz="1400" spc="-15" dirty="0"/>
              <a:t> </a:t>
            </a:r>
            <a:r>
              <a:rPr sz="1400" dirty="0"/>
              <a:t>it</a:t>
            </a:r>
            <a:r>
              <a:rPr sz="1400" spc="5" dirty="0"/>
              <a:t> </a:t>
            </a:r>
            <a:r>
              <a:rPr sz="1400" dirty="0"/>
              <a:t>will</a:t>
            </a:r>
            <a:r>
              <a:rPr sz="1400" spc="5" dirty="0"/>
              <a:t> </a:t>
            </a:r>
            <a:r>
              <a:rPr sz="1400" spc="-10" dirty="0"/>
              <a:t>fetch/take</a:t>
            </a:r>
            <a:r>
              <a:rPr sz="1400" spc="-50" dirty="0"/>
              <a:t> </a:t>
            </a:r>
            <a:r>
              <a:rPr sz="1400" spc="-10" dirty="0"/>
              <a:t>alternate</a:t>
            </a:r>
            <a:r>
              <a:rPr sz="1400" spc="-65" dirty="0"/>
              <a:t> </a:t>
            </a:r>
            <a:r>
              <a:rPr sz="1400" dirty="0"/>
              <a:t>elements</a:t>
            </a:r>
            <a:r>
              <a:rPr sz="1400" spc="-35" dirty="0"/>
              <a:t> </a:t>
            </a:r>
            <a:r>
              <a:rPr sz="1400" dirty="0"/>
              <a:t>with</a:t>
            </a:r>
            <a:r>
              <a:rPr sz="1400" spc="-10" dirty="0"/>
              <a:t> </a:t>
            </a:r>
            <a:r>
              <a:rPr sz="1400" dirty="0"/>
              <a:t>a</a:t>
            </a:r>
            <a:r>
              <a:rPr sz="1400" spc="-10" dirty="0"/>
              <a:t> </a:t>
            </a:r>
            <a:r>
              <a:rPr sz="1400" dirty="0"/>
              <a:t>skip</a:t>
            </a:r>
            <a:r>
              <a:rPr sz="1400" spc="5" dirty="0"/>
              <a:t> </a:t>
            </a:r>
            <a:r>
              <a:rPr sz="1400" dirty="0"/>
              <a:t>of</a:t>
            </a:r>
            <a:r>
              <a:rPr sz="1400" spc="-15" dirty="0"/>
              <a:t> </a:t>
            </a:r>
            <a:r>
              <a:rPr sz="1400" spc="-50" dirty="0"/>
              <a:t>1 </a:t>
            </a:r>
            <a:r>
              <a:rPr sz="1400" dirty="0"/>
              <a:t>value</a:t>
            </a:r>
            <a:r>
              <a:rPr sz="1400" spc="-55" dirty="0"/>
              <a:t> </a:t>
            </a:r>
            <a:r>
              <a:rPr sz="1400" dirty="0"/>
              <a:t>in</a:t>
            </a:r>
            <a:r>
              <a:rPr sz="1400" spc="-30" dirty="0"/>
              <a:t> </a:t>
            </a:r>
            <a:r>
              <a:rPr sz="1400" spc="-10" dirty="0"/>
              <a:t>between</a:t>
            </a:r>
            <a:endParaRPr sz="1400"/>
          </a:p>
        </p:txBody>
      </p:sp>
      <p:grpSp>
        <p:nvGrpSpPr>
          <p:cNvPr id="19" name="object 19"/>
          <p:cNvGrpSpPr/>
          <p:nvPr/>
        </p:nvGrpSpPr>
        <p:grpSpPr>
          <a:xfrm>
            <a:off x="3630548" y="5988062"/>
            <a:ext cx="5526405" cy="882650"/>
            <a:chOff x="3630548" y="5988062"/>
            <a:chExt cx="5526405" cy="882650"/>
          </a:xfrm>
        </p:grpSpPr>
        <p:sp>
          <p:nvSpPr>
            <p:cNvPr id="20" name="object 20"/>
            <p:cNvSpPr/>
            <p:nvPr/>
          </p:nvSpPr>
          <p:spPr>
            <a:xfrm>
              <a:off x="3643248" y="6000762"/>
              <a:ext cx="5501005" cy="857250"/>
            </a:xfrm>
            <a:custGeom>
              <a:avLst/>
              <a:gdLst/>
              <a:ahLst/>
              <a:cxnLst/>
              <a:rect l="l" t="t" r="r" b="b"/>
              <a:pathLst>
                <a:path w="5501005" h="857250">
                  <a:moveTo>
                    <a:pt x="260096" y="0"/>
                  </a:moveTo>
                  <a:lnTo>
                    <a:pt x="0" y="428625"/>
                  </a:lnTo>
                  <a:lnTo>
                    <a:pt x="260096" y="857237"/>
                  </a:lnTo>
                  <a:lnTo>
                    <a:pt x="260096" y="719582"/>
                  </a:lnTo>
                  <a:lnTo>
                    <a:pt x="5500751" y="719582"/>
                  </a:lnTo>
                  <a:lnTo>
                    <a:pt x="5500751" y="137655"/>
                  </a:lnTo>
                  <a:lnTo>
                    <a:pt x="260096" y="137655"/>
                  </a:lnTo>
                  <a:lnTo>
                    <a:pt x="26009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43248" y="6000762"/>
              <a:ext cx="5501005" cy="857250"/>
            </a:xfrm>
            <a:custGeom>
              <a:avLst/>
              <a:gdLst/>
              <a:ahLst/>
              <a:cxnLst/>
              <a:rect l="l" t="t" r="r" b="b"/>
              <a:pathLst>
                <a:path w="5501005" h="857250">
                  <a:moveTo>
                    <a:pt x="5500751" y="137655"/>
                  </a:moveTo>
                  <a:lnTo>
                    <a:pt x="260096" y="137655"/>
                  </a:lnTo>
                  <a:lnTo>
                    <a:pt x="260096" y="0"/>
                  </a:lnTo>
                  <a:lnTo>
                    <a:pt x="0" y="428625"/>
                  </a:lnTo>
                  <a:lnTo>
                    <a:pt x="260096" y="857237"/>
                  </a:lnTo>
                  <a:lnTo>
                    <a:pt x="260096" y="719582"/>
                  </a:lnTo>
                  <a:lnTo>
                    <a:pt x="5500751" y="719582"/>
                  </a:lnTo>
                  <a:lnTo>
                    <a:pt x="5500751" y="13765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959097" y="6161938"/>
            <a:ext cx="50444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Default</a:t>
            </a:r>
            <a:r>
              <a:rPr sz="16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beginning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end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list.</a:t>
            </a:r>
            <a:endParaRPr sz="16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step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3.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065653" y="5115559"/>
            <a:ext cx="1292225" cy="607060"/>
          </a:xfrm>
          <a:custGeom>
            <a:avLst/>
            <a:gdLst/>
            <a:ahLst/>
            <a:cxnLst/>
            <a:rect l="l" t="t" r="r" b="b"/>
            <a:pathLst>
              <a:path w="1292225" h="607060">
                <a:moveTo>
                  <a:pt x="1292098" y="313690"/>
                </a:moveTo>
                <a:lnTo>
                  <a:pt x="1110488" y="145669"/>
                </a:lnTo>
                <a:lnTo>
                  <a:pt x="1100810" y="139738"/>
                </a:lnTo>
                <a:lnTo>
                  <a:pt x="1090002" y="138049"/>
                </a:lnTo>
                <a:lnTo>
                  <a:pt x="1079334" y="140563"/>
                </a:lnTo>
                <a:lnTo>
                  <a:pt x="1070102" y="147193"/>
                </a:lnTo>
                <a:lnTo>
                  <a:pt x="1064221" y="156883"/>
                </a:lnTo>
                <a:lnTo>
                  <a:pt x="1062583" y="167728"/>
                </a:lnTo>
                <a:lnTo>
                  <a:pt x="1065110" y="178396"/>
                </a:lnTo>
                <a:lnTo>
                  <a:pt x="1071753" y="187579"/>
                </a:lnTo>
                <a:lnTo>
                  <a:pt x="1139863" y="250647"/>
                </a:lnTo>
                <a:lnTo>
                  <a:pt x="12319" y="0"/>
                </a:lnTo>
                <a:lnTo>
                  <a:pt x="0" y="55880"/>
                </a:lnTo>
                <a:lnTo>
                  <a:pt x="1127404" y="306387"/>
                </a:lnTo>
                <a:lnTo>
                  <a:pt x="1038987" y="334645"/>
                </a:lnTo>
                <a:lnTo>
                  <a:pt x="1029106" y="340182"/>
                </a:lnTo>
                <a:lnTo>
                  <a:pt x="1022350" y="348767"/>
                </a:lnTo>
                <a:lnTo>
                  <a:pt x="1019302" y="359283"/>
                </a:lnTo>
                <a:lnTo>
                  <a:pt x="1019924" y="364832"/>
                </a:lnTo>
                <a:lnTo>
                  <a:pt x="995553" y="353695"/>
                </a:lnTo>
                <a:lnTo>
                  <a:pt x="984504" y="351167"/>
                </a:lnTo>
                <a:lnTo>
                  <a:pt x="973721" y="352996"/>
                </a:lnTo>
                <a:lnTo>
                  <a:pt x="964387" y="358736"/>
                </a:lnTo>
                <a:lnTo>
                  <a:pt x="957707" y="367919"/>
                </a:lnTo>
                <a:lnTo>
                  <a:pt x="955167" y="378968"/>
                </a:lnTo>
                <a:lnTo>
                  <a:pt x="957008" y="389750"/>
                </a:lnTo>
                <a:lnTo>
                  <a:pt x="962736" y="399084"/>
                </a:lnTo>
                <a:lnTo>
                  <a:pt x="971931" y="405765"/>
                </a:lnTo>
                <a:lnTo>
                  <a:pt x="1056347" y="444334"/>
                </a:lnTo>
                <a:lnTo>
                  <a:pt x="503428" y="499579"/>
                </a:lnTo>
                <a:lnTo>
                  <a:pt x="509016" y="556450"/>
                </a:lnTo>
                <a:lnTo>
                  <a:pt x="1061986" y="501154"/>
                </a:lnTo>
                <a:lnTo>
                  <a:pt x="986917" y="555650"/>
                </a:lnTo>
                <a:lnTo>
                  <a:pt x="979208" y="564007"/>
                </a:lnTo>
                <a:lnTo>
                  <a:pt x="975448" y="574294"/>
                </a:lnTo>
                <a:lnTo>
                  <a:pt x="975842" y="585254"/>
                </a:lnTo>
                <a:lnTo>
                  <a:pt x="980567" y="595566"/>
                </a:lnTo>
                <a:lnTo>
                  <a:pt x="988898" y="603262"/>
                </a:lnTo>
                <a:lnTo>
                  <a:pt x="999172" y="607009"/>
                </a:lnTo>
                <a:lnTo>
                  <a:pt x="1010094" y="606628"/>
                </a:lnTo>
                <a:lnTo>
                  <a:pt x="1020445" y="601916"/>
                </a:lnTo>
                <a:lnTo>
                  <a:pt x="1220724" y="456565"/>
                </a:lnTo>
                <a:lnTo>
                  <a:pt x="1170952" y="433832"/>
                </a:lnTo>
                <a:lnTo>
                  <a:pt x="1066215" y="385991"/>
                </a:lnTo>
                <a:lnTo>
                  <a:pt x="1243279" y="329311"/>
                </a:lnTo>
                <a:lnTo>
                  <a:pt x="1292098" y="31369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508753" y="5300878"/>
            <a:ext cx="3416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Try</a:t>
            </a:r>
            <a:r>
              <a:rPr sz="24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2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understand</a:t>
            </a:r>
            <a:r>
              <a:rPr sz="24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yourself.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79361" y="565150"/>
          <a:ext cx="8638532" cy="13696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4659"/>
                <a:gridCol w="454659"/>
                <a:gridCol w="454659"/>
                <a:gridCol w="454659"/>
                <a:gridCol w="454660"/>
                <a:gridCol w="454660"/>
                <a:gridCol w="454660"/>
                <a:gridCol w="454660"/>
                <a:gridCol w="454660"/>
                <a:gridCol w="454660"/>
                <a:gridCol w="454660"/>
                <a:gridCol w="454660"/>
                <a:gridCol w="454660"/>
                <a:gridCol w="454660"/>
                <a:gridCol w="454660"/>
                <a:gridCol w="454659"/>
                <a:gridCol w="454659"/>
                <a:gridCol w="454659"/>
                <a:gridCol w="454659"/>
              </a:tblGrid>
              <a:tr h="4241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5310">
                <a:tc>
                  <a:txBody>
                    <a:bodyPr/>
                    <a:lstStyle/>
                    <a:p>
                      <a:pPr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!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!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4265"/>
                        </a:lnSpc>
                        <a:spcBef>
                          <a:spcPts val="165"/>
                        </a:spcBef>
                      </a:pPr>
                      <a:r>
                        <a:rPr sz="36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!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90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75"/>
                        </a:lnSpc>
                      </a:pPr>
                      <a:r>
                        <a:rPr sz="18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-6350" y="-6413"/>
            <a:ext cx="9156700" cy="513080"/>
            <a:chOff x="-6350" y="-6413"/>
            <a:chExt cx="9156700" cy="513080"/>
          </a:xfrm>
        </p:grpSpPr>
        <p:sp>
          <p:nvSpPr>
            <p:cNvPr id="4" name="object 4"/>
            <p:cNvSpPr/>
            <p:nvPr/>
          </p:nvSpPr>
          <p:spPr>
            <a:xfrm>
              <a:off x="0" y="-63"/>
              <a:ext cx="9144000" cy="500380"/>
            </a:xfrm>
            <a:custGeom>
              <a:avLst/>
              <a:gdLst/>
              <a:ahLst/>
              <a:cxnLst/>
              <a:rect l="l" t="t" r="r" b="b"/>
              <a:pathLst>
                <a:path w="9144000" h="500380">
                  <a:moveTo>
                    <a:pt x="9144000" y="0"/>
                  </a:moveTo>
                  <a:lnTo>
                    <a:pt x="0" y="0"/>
                  </a:lnTo>
                  <a:lnTo>
                    <a:pt x="0" y="500062"/>
                  </a:lnTo>
                  <a:lnTo>
                    <a:pt x="9144000" y="50006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-63"/>
              <a:ext cx="9144000" cy="500380"/>
            </a:xfrm>
            <a:custGeom>
              <a:avLst/>
              <a:gdLst/>
              <a:ahLst/>
              <a:cxnLst/>
              <a:rect l="l" t="t" r="r" b="b"/>
              <a:pathLst>
                <a:path w="9144000" h="500380">
                  <a:moveTo>
                    <a:pt x="0" y="500062"/>
                  </a:moveTo>
                  <a:lnTo>
                    <a:pt x="9144000" y="500062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500062"/>
                  </a:lnTo>
                  <a:close/>
                </a:path>
              </a:pathLst>
            </a:custGeom>
            <a:ln w="127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1853" y="-15798"/>
            <a:ext cx="85413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24965" algn="l"/>
              </a:tabLst>
            </a:pPr>
            <a:r>
              <a:rPr sz="2400" u="heavy" spc="-11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DATA</a:t>
            </a:r>
            <a:r>
              <a:rPr sz="24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TYPE: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	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working</a:t>
            </a:r>
            <a:r>
              <a:rPr sz="3200" u="heavy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with</a:t>
            </a:r>
            <a:r>
              <a:rPr sz="3200" u="heavy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some</a:t>
            </a:r>
            <a:r>
              <a:rPr sz="32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more</a:t>
            </a:r>
            <a:r>
              <a:rPr sz="32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heavy" dirty="0">
                <a:solidFill>
                  <a:srgbClr val="FFCC00"/>
                </a:solidFill>
                <a:uFill>
                  <a:solidFill>
                    <a:srgbClr val="FFFFFF"/>
                  </a:solidFill>
                </a:uFill>
              </a:rPr>
              <a:t>STRING</a:t>
            </a:r>
            <a:r>
              <a:rPr sz="2800" u="heavy" spc="140" dirty="0">
                <a:solidFill>
                  <a:srgbClr val="FFCC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examples</a:t>
            </a:r>
            <a:endParaRPr sz="2800"/>
          </a:p>
        </p:txBody>
      </p:sp>
      <p:grpSp>
        <p:nvGrpSpPr>
          <p:cNvPr id="7" name="object 7"/>
          <p:cNvGrpSpPr/>
          <p:nvPr/>
        </p:nvGrpSpPr>
        <p:grpSpPr>
          <a:xfrm>
            <a:off x="157137" y="2014472"/>
            <a:ext cx="9015730" cy="4872355"/>
            <a:chOff x="157137" y="2014472"/>
            <a:chExt cx="9015730" cy="487235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2387" y="2121934"/>
              <a:ext cx="4343400" cy="46143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5712" y="2043111"/>
              <a:ext cx="4486275" cy="4772025"/>
            </a:xfrm>
            <a:custGeom>
              <a:avLst/>
              <a:gdLst/>
              <a:ahLst/>
              <a:cxnLst/>
              <a:rect l="l" t="t" r="r" b="b"/>
              <a:pathLst>
                <a:path w="4486275" h="4772025">
                  <a:moveTo>
                    <a:pt x="0" y="4772025"/>
                  </a:moveTo>
                  <a:lnTo>
                    <a:pt x="4486275" y="4772025"/>
                  </a:lnTo>
                  <a:lnTo>
                    <a:pt x="4486275" y="0"/>
                  </a:lnTo>
                  <a:lnTo>
                    <a:pt x="0" y="0"/>
                  </a:lnTo>
                  <a:lnTo>
                    <a:pt x="0" y="477202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1075" y="2117382"/>
              <a:ext cx="4305299" cy="46948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24400" y="2043047"/>
              <a:ext cx="4419600" cy="4815205"/>
            </a:xfrm>
            <a:custGeom>
              <a:avLst/>
              <a:gdLst/>
              <a:ahLst/>
              <a:cxnLst/>
              <a:rect l="l" t="t" r="r" b="b"/>
              <a:pathLst>
                <a:path w="4419600" h="4815205">
                  <a:moveTo>
                    <a:pt x="4419600" y="0"/>
                  </a:moveTo>
                  <a:lnTo>
                    <a:pt x="0" y="0"/>
                  </a:lnTo>
                  <a:lnTo>
                    <a:pt x="0" y="4814950"/>
                  </a:lnTo>
                </a:path>
              </a:pathLst>
            </a:custGeom>
            <a:ln w="5714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6375" y="6257950"/>
              <a:ext cx="4357624" cy="60004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416077"/>
            <a:ext cx="8458200" cy="5908675"/>
            <a:chOff x="342900" y="416077"/>
            <a:chExt cx="8458200" cy="5908675"/>
          </a:xfrm>
        </p:grpSpPr>
        <p:sp>
          <p:nvSpPr>
            <p:cNvPr id="3" name="object 3"/>
            <p:cNvSpPr/>
            <p:nvPr/>
          </p:nvSpPr>
          <p:spPr>
            <a:xfrm>
              <a:off x="381000" y="454177"/>
              <a:ext cx="8382000" cy="5832475"/>
            </a:xfrm>
            <a:custGeom>
              <a:avLst/>
              <a:gdLst/>
              <a:ahLst/>
              <a:cxnLst/>
              <a:rect l="l" t="t" r="r" b="b"/>
              <a:pathLst>
                <a:path w="8382000" h="5832475">
                  <a:moveTo>
                    <a:pt x="8382000" y="0"/>
                  </a:moveTo>
                  <a:lnTo>
                    <a:pt x="0" y="0"/>
                  </a:lnTo>
                  <a:lnTo>
                    <a:pt x="0" y="5832348"/>
                  </a:lnTo>
                  <a:lnTo>
                    <a:pt x="8382000" y="5832348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454177"/>
              <a:ext cx="8382000" cy="5832475"/>
            </a:xfrm>
            <a:custGeom>
              <a:avLst/>
              <a:gdLst/>
              <a:ahLst/>
              <a:cxnLst/>
              <a:rect l="l" t="t" r="r" b="b"/>
              <a:pathLst>
                <a:path w="8382000" h="5832475">
                  <a:moveTo>
                    <a:pt x="0" y="5832348"/>
                  </a:moveTo>
                  <a:lnTo>
                    <a:pt x="8382000" y="5832348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832348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71194" y="821308"/>
            <a:ext cx="7206615" cy="3530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26360" marR="5080" indent="-2614295">
              <a:lnSpc>
                <a:spcPct val="100000"/>
              </a:lnSpc>
              <a:spcBef>
                <a:spcPts val="95"/>
              </a:spcBef>
            </a:pPr>
            <a:r>
              <a:rPr sz="11500" b="1" spc="-20" dirty="0">
                <a:solidFill>
                  <a:srgbClr val="F9C090"/>
                </a:solidFill>
                <a:latin typeface="Calibri"/>
                <a:cs typeface="Calibri"/>
              </a:rPr>
              <a:t>PROGRAMS </a:t>
            </a:r>
            <a:r>
              <a:rPr sz="11500" b="1" spc="-25" dirty="0">
                <a:solidFill>
                  <a:srgbClr val="F9C090"/>
                </a:solidFill>
                <a:latin typeface="Calibri"/>
                <a:cs typeface="Calibri"/>
              </a:rPr>
              <a:t>ON</a:t>
            </a:r>
            <a:endParaRPr sz="11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09241" y="4327093"/>
            <a:ext cx="4528185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b="1" spc="-20" dirty="0">
                <a:solidFill>
                  <a:srgbClr val="F9C090"/>
                </a:solidFill>
                <a:latin typeface="Calibri"/>
                <a:cs typeface="Calibri"/>
              </a:rPr>
              <a:t>STRING</a:t>
            </a:r>
            <a:endParaRPr sz="115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5155" y="487680"/>
            <a:ext cx="9039225" cy="5698490"/>
            <a:chOff x="105155" y="487680"/>
            <a:chExt cx="9039225" cy="569849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" y="487680"/>
              <a:ext cx="9038844" cy="21930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8816" y="2240280"/>
              <a:ext cx="4034028" cy="21930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3228" y="3992880"/>
              <a:ext cx="6256020" cy="219303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3850" y="176212"/>
            <a:ext cx="8420100" cy="6505575"/>
            <a:chOff x="323850" y="176212"/>
            <a:chExt cx="8420100" cy="65055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" y="233362"/>
              <a:ext cx="8305800" cy="63912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52425" y="204787"/>
              <a:ext cx="8362950" cy="6448425"/>
            </a:xfrm>
            <a:custGeom>
              <a:avLst/>
              <a:gdLst/>
              <a:ahLst/>
              <a:cxnLst/>
              <a:rect l="l" t="t" r="r" b="b"/>
              <a:pathLst>
                <a:path w="8362950" h="6448425">
                  <a:moveTo>
                    <a:pt x="0" y="6448425"/>
                  </a:moveTo>
                  <a:lnTo>
                    <a:pt x="8362950" y="6448425"/>
                  </a:lnTo>
                  <a:lnTo>
                    <a:pt x="8362950" y="0"/>
                  </a:lnTo>
                  <a:lnTo>
                    <a:pt x="0" y="0"/>
                  </a:lnTo>
                  <a:lnTo>
                    <a:pt x="0" y="644842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72251" y="5929338"/>
            <a:ext cx="1623060" cy="584835"/>
          </a:xfrm>
          <a:prstGeom prst="rect">
            <a:avLst/>
          </a:prstGeom>
          <a:ln w="12700">
            <a:solidFill>
              <a:srgbClr val="C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70"/>
              </a:spcBef>
            </a:pP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OUTPUT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7162" y="5786463"/>
            <a:ext cx="8358505" cy="857250"/>
          </a:xfrm>
          <a:custGeom>
            <a:avLst/>
            <a:gdLst/>
            <a:ahLst/>
            <a:cxnLst/>
            <a:rect l="l" t="t" r="r" b="b"/>
            <a:pathLst>
              <a:path w="8358505" h="857250">
                <a:moveTo>
                  <a:pt x="0" y="857249"/>
                </a:moveTo>
                <a:lnTo>
                  <a:pt x="8358251" y="857249"/>
                </a:lnTo>
                <a:lnTo>
                  <a:pt x="8358251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79498" y="4739716"/>
            <a:ext cx="660145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#Loop</a:t>
            </a:r>
            <a:r>
              <a:rPr sz="1600" b="1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else</a:t>
            </a:r>
            <a:r>
              <a:rPr sz="1600" b="1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clause,</a:t>
            </a:r>
            <a:r>
              <a:rPr sz="1600" b="1" spc="-1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gets</a:t>
            </a:r>
            <a:r>
              <a:rPr sz="1600" b="1" spc="-4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executed</a:t>
            </a:r>
            <a:r>
              <a:rPr sz="1600" b="1" spc="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if</a:t>
            </a:r>
            <a:r>
              <a:rPr sz="1600" b="1" spc="-5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sz="1600" b="1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loop</a:t>
            </a:r>
            <a:r>
              <a:rPr sz="1600" b="1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omic Sans MS"/>
                <a:cs typeface="Comic Sans MS"/>
              </a:rPr>
              <a:t>terminates</a:t>
            </a:r>
            <a:r>
              <a:rPr sz="1600"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omic Sans MS"/>
                <a:cs typeface="Comic Sans MS"/>
              </a:rPr>
              <a:t>normally.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00876" y="1357337"/>
            <a:ext cx="2143125" cy="923925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254635" marR="247015" algn="ctr">
              <a:lnSpc>
                <a:spcPct val="100000"/>
              </a:lnSpc>
              <a:spcBef>
                <a:spcPts val="240"/>
              </a:spcBef>
            </a:pPr>
            <a:r>
              <a:rPr sz="1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HINT:</a:t>
            </a:r>
            <a:r>
              <a:rPr sz="1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TRY</a:t>
            </a:r>
            <a:r>
              <a:rPr sz="18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OUT</a:t>
            </a:r>
            <a:r>
              <a:rPr sz="18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ANOTHER</a:t>
            </a:r>
            <a:r>
              <a:rPr sz="18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0000"/>
                </a:solidFill>
                <a:latin typeface="Calibri"/>
                <a:cs typeface="Calibri"/>
              </a:rPr>
              <a:t>WAY: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If</a:t>
            </a:r>
            <a:r>
              <a:rPr sz="1800" b="1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string==string[::-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1]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9225" y="461594"/>
            <a:ext cx="63093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Bibliograhy</a:t>
            </a:r>
            <a:r>
              <a:rPr u="sng" spc="-9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and</a:t>
            </a:r>
            <a:r>
              <a:rPr u="sng" spc="-6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References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10703"/>
            <a:ext cx="6803390" cy="285496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Google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Wikipedia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w3schools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XI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Computer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Science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Sumita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Arora, </a:t>
            </a:r>
            <a:r>
              <a:rPr sz="3200" dirty="0">
                <a:latin typeface="Calibri"/>
                <a:cs typeface="Calibri"/>
              </a:rPr>
              <a:t>Dhanpat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Rai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Publication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2020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Edition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09740"/>
            <a:chOff x="0" y="0"/>
            <a:chExt cx="9144000" cy="68097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66800"/>
              <a:ext cx="9143999" cy="4114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84" y="5222747"/>
              <a:ext cx="8918448" cy="15864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00" y="5197983"/>
              <a:ext cx="8915400" cy="15838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1416050"/>
            </a:xfrm>
            <a:custGeom>
              <a:avLst/>
              <a:gdLst/>
              <a:ahLst/>
              <a:cxnLst/>
              <a:rect l="l" t="t" r="r" b="b"/>
              <a:pathLst>
                <a:path w="9144000" h="1416050">
                  <a:moveTo>
                    <a:pt x="9144000" y="0"/>
                  </a:moveTo>
                  <a:lnTo>
                    <a:pt x="0" y="0"/>
                  </a:lnTo>
                  <a:lnTo>
                    <a:pt x="0" y="1415796"/>
                  </a:lnTo>
                  <a:lnTo>
                    <a:pt x="9144000" y="14157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42669" y="-120040"/>
            <a:ext cx="6043295" cy="1435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0160" algn="ctr">
              <a:lnSpc>
                <a:spcPct val="100000"/>
              </a:lnSpc>
              <a:spcBef>
                <a:spcPts val="585"/>
              </a:spcBef>
            </a:pPr>
            <a:r>
              <a:rPr sz="5400" i="1" u="none" spc="-515" dirty="0">
                <a:solidFill>
                  <a:srgbClr val="FF0000"/>
                </a:solidFill>
                <a:latin typeface="Calibri"/>
                <a:cs typeface="Calibri"/>
              </a:rPr>
              <a:t>Programming</a:t>
            </a:r>
            <a:r>
              <a:rPr sz="5400" i="1" u="none" spc="-3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i="1" u="none" spc="-595" dirty="0">
                <a:solidFill>
                  <a:srgbClr val="FF0000"/>
                </a:solidFill>
                <a:latin typeface="Georgia"/>
                <a:cs typeface="Georgia"/>
              </a:rPr>
              <a:t>is</a:t>
            </a:r>
            <a:r>
              <a:rPr sz="3600" i="1" u="none" spc="-15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3600" i="1" u="none" spc="-860" dirty="0">
                <a:solidFill>
                  <a:srgbClr val="FF0000"/>
                </a:solidFill>
                <a:latin typeface="Georgia"/>
                <a:cs typeface="Georgia"/>
              </a:rPr>
              <a:t>an</a:t>
            </a:r>
            <a:r>
              <a:rPr sz="3600" i="1" u="none" spc="-13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3600" i="1" u="none" spc="-430" dirty="0">
                <a:solidFill>
                  <a:srgbClr val="FF0000"/>
                </a:solidFill>
                <a:latin typeface="Georgia"/>
                <a:cs typeface="Georgia"/>
              </a:rPr>
              <a:t>ART….</a:t>
            </a:r>
            <a:endParaRPr sz="36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sz="3200" i="1" u="none" spc="-175" dirty="0">
                <a:solidFill>
                  <a:srgbClr val="FF0000"/>
                </a:solidFill>
                <a:latin typeface="Calibri"/>
                <a:cs typeface="Calibri"/>
              </a:rPr>
              <a:t>Add</a:t>
            </a:r>
            <a:r>
              <a:rPr sz="3200" i="1" u="none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4" dirty="0">
                <a:solidFill>
                  <a:srgbClr val="FF0000"/>
                </a:solidFill>
                <a:latin typeface="Calibri"/>
                <a:cs typeface="Calibri"/>
              </a:rPr>
              <a:t>your</a:t>
            </a:r>
            <a:r>
              <a:rPr sz="3200" i="1" u="none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0" dirty="0">
                <a:solidFill>
                  <a:srgbClr val="FF0000"/>
                </a:solidFill>
                <a:latin typeface="Calibri"/>
                <a:cs typeface="Calibri"/>
              </a:rPr>
              <a:t>colours</a:t>
            </a:r>
            <a:r>
              <a:rPr sz="3200" i="1" u="none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4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3200" i="1" u="none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3200" i="1" u="none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8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200" i="1" u="none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390" dirty="0">
                <a:solidFill>
                  <a:srgbClr val="FF0000"/>
                </a:solidFill>
                <a:latin typeface="Calibri"/>
                <a:cs typeface="Calibri"/>
              </a:rPr>
              <a:t>make</a:t>
            </a:r>
            <a:r>
              <a:rPr sz="3200" i="1" u="none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4" dirty="0">
                <a:solidFill>
                  <a:srgbClr val="FF0000"/>
                </a:solidFill>
                <a:latin typeface="Calibri"/>
                <a:cs typeface="Calibri"/>
              </a:rPr>
              <a:t>your</a:t>
            </a:r>
            <a:r>
              <a:rPr sz="3200" i="1" u="none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310" dirty="0">
                <a:solidFill>
                  <a:srgbClr val="FF0000"/>
                </a:solidFill>
                <a:latin typeface="Calibri"/>
                <a:cs typeface="Calibri"/>
              </a:rPr>
              <a:t>own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02713" y="226720"/>
            <a:ext cx="4338955" cy="560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185"/>
              </a:lnSpc>
            </a:pPr>
            <a:r>
              <a:rPr sz="4400" b="1" dirty="0">
                <a:solidFill>
                  <a:srgbClr val="6F2F9F"/>
                </a:solidFill>
                <a:latin typeface="Calibri"/>
                <a:cs typeface="Calibri"/>
              </a:rPr>
              <a:t>STRINGS</a:t>
            </a:r>
            <a:r>
              <a:rPr sz="4400" b="1" spc="-6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6F2F9F"/>
                </a:solidFill>
                <a:latin typeface="Calibri"/>
                <a:cs typeface="Calibri"/>
              </a:rPr>
              <a:t>in</a:t>
            </a:r>
            <a:r>
              <a:rPr sz="4400" b="1" spc="-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6F2F9F"/>
                </a:solidFill>
                <a:latin typeface="Calibri"/>
                <a:cs typeface="Calibri"/>
              </a:rPr>
              <a:t>Python</a:t>
            </a:r>
            <a:endParaRPr sz="4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50799" y="5158994"/>
          <a:ext cx="8646157" cy="700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0385"/>
                <a:gridCol w="540385"/>
                <a:gridCol w="540385"/>
                <a:gridCol w="540385"/>
                <a:gridCol w="540385"/>
                <a:gridCol w="540385"/>
                <a:gridCol w="540385"/>
                <a:gridCol w="540385"/>
                <a:gridCol w="540385"/>
                <a:gridCol w="540385"/>
                <a:gridCol w="540385"/>
                <a:gridCol w="540385"/>
                <a:gridCol w="540385"/>
                <a:gridCol w="540384"/>
                <a:gridCol w="540384"/>
                <a:gridCol w="540384"/>
              </a:tblGrid>
              <a:tr h="700405"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40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2922523" y="1038478"/>
            <a:ext cx="6156325" cy="3183255"/>
            <a:chOff x="2922523" y="1038478"/>
            <a:chExt cx="6156325" cy="3183255"/>
          </a:xfrm>
        </p:grpSpPr>
        <p:sp>
          <p:nvSpPr>
            <p:cNvPr id="5" name="object 5"/>
            <p:cNvSpPr/>
            <p:nvPr/>
          </p:nvSpPr>
          <p:spPr>
            <a:xfrm>
              <a:off x="2928873" y="1044828"/>
              <a:ext cx="6143625" cy="3170555"/>
            </a:xfrm>
            <a:custGeom>
              <a:avLst/>
              <a:gdLst/>
              <a:ahLst/>
              <a:cxnLst/>
              <a:rect l="l" t="t" r="r" b="b"/>
              <a:pathLst>
                <a:path w="6143625" h="3170554">
                  <a:moveTo>
                    <a:pt x="6143625" y="0"/>
                  </a:moveTo>
                  <a:lnTo>
                    <a:pt x="0" y="0"/>
                  </a:lnTo>
                  <a:lnTo>
                    <a:pt x="0" y="3170047"/>
                  </a:lnTo>
                  <a:lnTo>
                    <a:pt x="6143625" y="3170047"/>
                  </a:lnTo>
                  <a:lnTo>
                    <a:pt x="6143625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28873" y="1044828"/>
              <a:ext cx="6143625" cy="3170555"/>
            </a:xfrm>
            <a:custGeom>
              <a:avLst/>
              <a:gdLst/>
              <a:ahLst/>
              <a:cxnLst/>
              <a:rect l="l" t="t" r="r" b="b"/>
              <a:pathLst>
                <a:path w="6143625" h="3170554">
                  <a:moveTo>
                    <a:pt x="0" y="3170047"/>
                  </a:moveTo>
                  <a:lnTo>
                    <a:pt x="6143625" y="3170047"/>
                  </a:lnTo>
                  <a:lnTo>
                    <a:pt x="6143625" y="0"/>
                  </a:lnTo>
                  <a:lnTo>
                    <a:pt x="0" y="0"/>
                  </a:lnTo>
                  <a:lnTo>
                    <a:pt x="0" y="3170047"/>
                  </a:lnTo>
                  <a:close/>
                </a:path>
              </a:pathLst>
            </a:custGeom>
            <a:ln w="12700">
              <a:solidFill>
                <a:srgbClr val="7918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008122" y="1058113"/>
            <a:ext cx="5724525" cy="3074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index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(also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called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subscript)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the </a:t>
            </a:r>
            <a:r>
              <a:rPr sz="2400" b="1" dirty="0">
                <a:latin typeface="Calibri"/>
                <a:cs typeface="Calibri"/>
              </a:rPr>
              <a:t>numbered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position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letter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string.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In </a:t>
            </a:r>
            <a:r>
              <a:rPr sz="2400" b="1" dirty="0">
                <a:latin typeface="Calibri"/>
                <a:cs typeface="Calibri"/>
              </a:rPr>
              <a:t>python,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indices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begin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from</a:t>
            </a:r>
            <a:endParaRPr sz="2400">
              <a:latin typeface="Calibri"/>
              <a:cs typeface="Calibri"/>
            </a:endParaRPr>
          </a:p>
          <a:p>
            <a:pPr marL="12700" marR="336550">
              <a:lnSpc>
                <a:spcPts val="2990"/>
              </a:lnSpc>
              <a:spcBef>
                <a:spcPts val="380"/>
              </a:spcBef>
              <a:tabLst>
                <a:tab pos="1266825" algn="l"/>
              </a:tabLst>
            </a:pPr>
            <a:r>
              <a:rPr sz="2800" b="1" dirty="0">
                <a:solidFill>
                  <a:srgbClr val="943735"/>
                </a:solidFill>
                <a:latin typeface="Calibri"/>
                <a:cs typeface="Calibri"/>
              </a:rPr>
              <a:t>0,1,2,…. upto</a:t>
            </a:r>
            <a:r>
              <a:rPr sz="2800" b="1" spc="-4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943735"/>
                </a:solidFill>
                <a:latin typeface="Calibri"/>
                <a:cs typeface="Calibri"/>
              </a:rPr>
              <a:t>(length-</a:t>
            </a:r>
            <a:r>
              <a:rPr sz="2800" b="1" dirty="0">
                <a:solidFill>
                  <a:srgbClr val="943735"/>
                </a:solidFill>
                <a:latin typeface="Calibri"/>
                <a:cs typeface="Calibri"/>
              </a:rPr>
              <a:t>1) </a:t>
            </a:r>
            <a:r>
              <a:rPr sz="2400" b="1" dirty="0">
                <a:solidFill>
                  <a:srgbClr val="943735"/>
                </a:solidFill>
                <a:latin typeface="Calibri"/>
                <a:cs typeface="Calibri"/>
              </a:rPr>
              <a:t>in</a:t>
            </a:r>
            <a:r>
              <a:rPr sz="2400" b="1" spc="-2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43735"/>
                </a:solidFill>
                <a:latin typeface="Calibri"/>
                <a:cs typeface="Calibri"/>
              </a:rPr>
              <a:t>the</a:t>
            </a:r>
            <a:r>
              <a:rPr sz="2400" b="1" spc="-3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943735"/>
                </a:solidFill>
                <a:latin typeface="Calibri"/>
                <a:cs typeface="Calibri"/>
              </a:rPr>
              <a:t>forward direction</a:t>
            </a:r>
            <a:r>
              <a:rPr sz="2400" b="1" i="1" dirty="0">
                <a:solidFill>
                  <a:srgbClr val="943735"/>
                </a:solidFill>
                <a:latin typeface="Calibri"/>
                <a:cs typeface="Calibri"/>
              </a:rPr>
              <a:t>	</a:t>
            </a:r>
            <a:r>
              <a:rPr sz="2400" b="1" i="1" spc="-25" dirty="0"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12700" marR="565150">
              <a:lnSpc>
                <a:spcPts val="2990"/>
              </a:lnSpc>
              <a:spcBef>
                <a:spcPts val="265"/>
              </a:spcBef>
              <a:tabLst>
                <a:tab pos="1762125" algn="l"/>
              </a:tabLst>
            </a:pPr>
            <a:r>
              <a:rPr sz="2800" b="1" spc="-20" dirty="0">
                <a:solidFill>
                  <a:srgbClr val="943735"/>
                </a:solidFill>
                <a:latin typeface="Calibri"/>
                <a:cs typeface="Calibri"/>
              </a:rPr>
              <a:t>-</a:t>
            </a:r>
            <a:r>
              <a:rPr sz="2800" b="1" spc="-25" dirty="0">
                <a:solidFill>
                  <a:srgbClr val="943735"/>
                </a:solidFill>
                <a:latin typeface="Calibri"/>
                <a:cs typeface="Calibri"/>
              </a:rPr>
              <a:t>1,-</a:t>
            </a:r>
            <a:r>
              <a:rPr sz="2800" b="1" spc="-20" dirty="0">
                <a:solidFill>
                  <a:srgbClr val="943735"/>
                </a:solidFill>
                <a:latin typeface="Calibri"/>
                <a:cs typeface="Calibri"/>
              </a:rPr>
              <a:t>2,-3,…..</a:t>
            </a:r>
            <a:r>
              <a:rPr sz="2800" b="1" dirty="0">
                <a:solidFill>
                  <a:srgbClr val="943735"/>
                </a:solidFill>
                <a:latin typeface="Calibri"/>
                <a:cs typeface="Calibri"/>
              </a:rPr>
              <a:t>	</a:t>
            </a:r>
            <a:r>
              <a:rPr sz="2800" b="1" spc="-10" dirty="0">
                <a:solidFill>
                  <a:srgbClr val="943735"/>
                </a:solidFill>
                <a:latin typeface="Calibri"/>
                <a:cs typeface="Calibri"/>
              </a:rPr>
              <a:t>(-length)</a:t>
            </a:r>
            <a:r>
              <a:rPr sz="2800" b="1" spc="-10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43735"/>
                </a:solidFill>
                <a:latin typeface="Calibri"/>
                <a:cs typeface="Calibri"/>
              </a:rPr>
              <a:t>in</a:t>
            </a:r>
            <a:r>
              <a:rPr sz="2400" b="1" spc="-3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43735"/>
                </a:solidFill>
                <a:latin typeface="Calibri"/>
                <a:cs typeface="Calibri"/>
              </a:rPr>
              <a:t>the</a:t>
            </a:r>
            <a:r>
              <a:rPr sz="2400" b="1" spc="-3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943735"/>
                </a:solidFill>
                <a:latin typeface="Calibri"/>
                <a:cs typeface="Calibri"/>
              </a:rPr>
              <a:t>backward direction</a:t>
            </a:r>
            <a:r>
              <a:rPr sz="2400" b="1" i="1" spc="-10" dirty="0">
                <a:solidFill>
                  <a:srgbClr val="E36C09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60"/>
              </a:lnSpc>
            </a:pPr>
            <a:r>
              <a:rPr sz="2400" b="1" i="1" dirty="0">
                <a:latin typeface="Calibri"/>
                <a:cs typeface="Calibri"/>
              </a:rPr>
              <a:t>where</a:t>
            </a:r>
            <a:r>
              <a:rPr sz="2400" b="1" i="1" spc="-3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length</a:t>
            </a:r>
            <a:r>
              <a:rPr sz="2400" b="1" i="1" spc="-4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is</a:t>
            </a:r>
            <a:r>
              <a:rPr sz="2400" b="1" i="1" spc="-4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the</a:t>
            </a:r>
            <a:r>
              <a:rPr sz="2400" b="1" i="1" spc="-3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length</a:t>
            </a:r>
            <a:r>
              <a:rPr sz="2400" b="1" i="1" spc="-4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of</a:t>
            </a:r>
            <a:r>
              <a:rPr sz="2400" b="1" i="1" spc="-3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the</a:t>
            </a:r>
            <a:r>
              <a:rPr sz="2400" b="1" i="1" spc="-3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string.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6350" y="-6426"/>
            <a:ext cx="9156700" cy="941705"/>
            <a:chOff x="-6350" y="-6426"/>
            <a:chExt cx="9156700" cy="941705"/>
          </a:xfrm>
        </p:grpSpPr>
        <p:sp>
          <p:nvSpPr>
            <p:cNvPr id="9" name="object 9"/>
            <p:cNvSpPr/>
            <p:nvPr/>
          </p:nvSpPr>
          <p:spPr>
            <a:xfrm>
              <a:off x="0" y="-76"/>
              <a:ext cx="9144000" cy="929005"/>
            </a:xfrm>
            <a:custGeom>
              <a:avLst/>
              <a:gdLst/>
              <a:ahLst/>
              <a:cxnLst/>
              <a:rect l="l" t="t" r="r" b="b"/>
              <a:pathLst>
                <a:path w="9144000" h="929005">
                  <a:moveTo>
                    <a:pt x="9144000" y="0"/>
                  </a:moveTo>
                  <a:lnTo>
                    <a:pt x="0" y="0"/>
                  </a:lnTo>
                  <a:lnTo>
                    <a:pt x="0" y="928700"/>
                  </a:lnTo>
                  <a:lnTo>
                    <a:pt x="9144000" y="9287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-76"/>
              <a:ext cx="9144000" cy="929005"/>
            </a:xfrm>
            <a:custGeom>
              <a:avLst/>
              <a:gdLst/>
              <a:ahLst/>
              <a:cxnLst/>
              <a:rect l="l" t="t" r="r" b="b"/>
              <a:pathLst>
                <a:path w="9144000" h="929005">
                  <a:moveTo>
                    <a:pt x="0" y="928700"/>
                  </a:moveTo>
                  <a:lnTo>
                    <a:pt x="9144000" y="9287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928700"/>
                  </a:lnTo>
                  <a:close/>
                </a:path>
              </a:pathLst>
            </a:custGeom>
            <a:ln w="127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95350" y="-54406"/>
            <a:ext cx="77533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0" dirty="0"/>
              <a:t>DATA</a:t>
            </a:r>
            <a:r>
              <a:rPr spc="-50" dirty="0"/>
              <a:t> </a:t>
            </a:r>
            <a:r>
              <a:rPr dirty="0"/>
              <a:t>TYPE:</a:t>
            </a:r>
            <a:r>
              <a:rPr spc="155" dirty="0"/>
              <a:t> </a:t>
            </a:r>
            <a:r>
              <a:rPr sz="6000" dirty="0"/>
              <a:t>STRING</a:t>
            </a:r>
            <a:r>
              <a:rPr sz="6000" spc="-50" dirty="0"/>
              <a:t> </a:t>
            </a:r>
            <a:r>
              <a:rPr sz="4800" dirty="0"/>
              <a:t>in</a:t>
            </a:r>
            <a:r>
              <a:rPr sz="4800" spc="-40" dirty="0"/>
              <a:t> </a:t>
            </a:r>
            <a:r>
              <a:rPr sz="4800" spc="-10" dirty="0"/>
              <a:t>Python</a:t>
            </a:r>
            <a:endParaRPr sz="4800"/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395274" y="5946038"/>
          <a:ext cx="8493120" cy="304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284"/>
                <a:gridCol w="540385"/>
                <a:gridCol w="540385"/>
                <a:gridCol w="540385"/>
                <a:gridCol w="540385"/>
                <a:gridCol w="540385"/>
                <a:gridCol w="578485"/>
                <a:gridCol w="501650"/>
                <a:gridCol w="540385"/>
                <a:gridCol w="540385"/>
                <a:gridCol w="540385"/>
                <a:gridCol w="540385"/>
                <a:gridCol w="540384"/>
                <a:gridCol w="540384"/>
                <a:gridCol w="540384"/>
                <a:gridCol w="426084"/>
              </a:tblGrid>
              <a:tr h="304165">
                <a:tc>
                  <a:txBody>
                    <a:bodyPr/>
                    <a:lstStyle/>
                    <a:p>
                      <a:pPr marL="31750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2280"/>
                        </a:lnSpc>
                      </a:pPr>
                      <a:r>
                        <a:rPr sz="2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630212" y="4273550"/>
            <a:ext cx="8027034" cy="525780"/>
            <a:chOff x="630212" y="4273550"/>
            <a:chExt cx="8027034" cy="525780"/>
          </a:xfrm>
        </p:grpSpPr>
        <p:sp>
          <p:nvSpPr>
            <p:cNvPr id="14" name="object 14"/>
            <p:cNvSpPr/>
            <p:nvPr/>
          </p:nvSpPr>
          <p:spPr>
            <a:xfrm>
              <a:off x="642912" y="4286250"/>
              <a:ext cx="8001634" cy="500380"/>
            </a:xfrm>
            <a:custGeom>
              <a:avLst/>
              <a:gdLst/>
              <a:ahLst/>
              <a:cxnLst/>
              <a:rect l="l" t="t" r="r" b="b"/>
              <a:pathLst>
                <a:path w="8001634" h="500379">
                  <a:moveTo>
                    <a:pt x="7751025" y="0"/>
                  </a:moveTo>
                  <a:lnTo>
                    <a:pt x="7751025" y="124968"/>
                  </a:lnTo>
                  <a:lnTo>
                    <a:pt x="0" y="124968"/>
                  </a:lnTo>
                  <a:lnTo>
                    <a:pt x="0" y="375031"/>
                  </a:lnTo>
                  <a:lnTo>
                    <a:pt x="7751025" y="375031"/>
                  </a:lnTo>
                  <a:lnTo>
                    <a:pt x="7751025" y="500125"/>
                  </a:lnTo>
                  <a:lnTo>
                    <a:pt x="8001088" y="250062"/>
                  </a:lnTo>
                  <a:lnTo>
                    <a:pt x="775102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42912" y="4286250"/>
              <a:ext cx="8001634" cy="500380"/>
            </a:xfrm>
            <a:custGeom>
              <a:avLst/>
              <a:gdLst/>
              <a:ahLst/>
              <a:cxnLst/>
              <a:rect l="l" t="t" r="r" b="b"/>
              <a:pathLst>
                <a:path w="8001634" h="500379">
                  <a:moveTo>
                    <a:pt x="0" y="124968"/>
                  </a:moveTo>
                  <a:lnTo>
                    <a:pt x="7751025" y="124968"/>
                  </a:lnTo>
                  <a:lnTo>
                    <a:pt x="7751025" y="0"/>
                  </a:lnTo>
                  <a:lnTo>
                    <a:pt x="8001088" y="250062"/>
                  </a:lnTo>
                  <a:lnTo>
                    <a:pt x="7751025" y="500125"/>
                  </a:lnTo>
                  <a:lnTo>
                    <a:pt x="7751025" y="375031"/>
                  </a:lnTo>
                  <a:lnTo>
                    <a:pt x="0" y="375031"/>
                  </a:lnTo>
                  <a:lnTo>
                    <a:pt x="0" y="12496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37768" y="4262628"/>
            <a:ext cx="8361045" cy="87566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R="351790" algn="ctr">
              <a:lnSpc>
                <a:spcPct val="100000"/>
              </a:lnSpc>
              <a:spcBef>
                <a:spcPts val="565"/>
              </a:spcBef>
              <a:tabLst>
                <a:tab pos="2284095" algn="l"/>
                <a:tab pos="3886200" algn="l"/>
              </a:tabLst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F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b="1" spc="-6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I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X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D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552450" algn="l"/>
                <a:tab pos="1092835" algn="l"/>
                <a:tab pos="1633220" algn="l"/>
                <a:tab pos="2173605" algn="l"/>
                <a:tab pos="2713990" algn="l"/>
                <a:tab pos="3254375" algn="l"/>
                <a:tab pos="3794760" algn="l"/>
                <a:tab pos="4335145" algn="l"/>
                <a:tab pos="4875530" algn="l"/>
                <a:tab pos="5337810" algn="l"/>
                <a:tab pos="5878195" algn="l"/>
                <a:tab pos="6418580" algn="l"/>
                <a:tab pos="6958965" algn="l"/>
                <a:tab pos="7499350" algn="l"/>
                <a:tab pos="8039734" algn="l"/>
              </a:tabLst>
            </a:pP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0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1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2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3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4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5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6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7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9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10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11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12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13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14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15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30212" y="6273812"/>
            <a:ext cx="8027034" cy="525780"/>
            <a:chOff x="630212" y="6273812"/>
            <a:chExt cx="8027034" cy="525780"/>
          </a:xfrm>
        </p:grpSpPr>
        <p:sp>
          <p:nvSpPr>
            <p:cNvPr id="18" name="object 18"/>
            <p:cNvSpPr/>
            <p:nvPr/>
          </p:nvSpPr>
          <p:spPr>
            <a:xfrm>
              <a:off x="642912" y="6286512"/>
              <a:ext cx="8001634" cy="500380"/>
            </a:xfrm>
            <a:custGeom>
              <a:avLst/>
              <a:gdLst/>
              <a:ahLst/>
              <a:cxnLst/>
              <a:rect l="l" t="t" r="r" b="b"/>
              <a:pathLst>
                <a:path w="8001634" h="500379">
                  <a:moveTo>
                    <a:pt x="250024" y="0"/>
                  </a:moveTo>
                  <a:lnTo>
                    <a:pt x="0" y="250037"/>
                  </a:lnTo>
                  <a:lnTo>
                    <a:pt x="250024" y="500071"/>
                  </a:lnTo>
                  <a:lnTo>
                    <a:pt x="250024" y="375056"/>
                  </a:lnTo>
                  <a:lnTo>
                    <a:pt x="8001088" y="375056"/>
                  </a:lnTo>
                  <a:lnTo>
                    <a:pt x="8001088" y="125018"/>
                  </a:lnTo>
                  <a:lnTo>
                    <a:pt x="250024" y="125018"/>
                  </a:lnTo>
                  <a:lnTo>
                    <a:pt x="25002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2912" y="6286512"/>
              <a:ext cx="8001634" cy="500380"/>
            </a:xfrm>
            <a:custGeom>
              <a:avLst/>
              <a:gdLst/>
              <a:ahLst/>
              <a:cxnLst/>
              <a:rect l="l" t="t" r="r" b="b"/>
              <a:pathLst>
                <a:path w="8001634" h="500379">
                  <a:moveTo>
                    <a:pt x="8001088" y="125018"/>
                  </a:moveTo>
                  <a:lnTo>
                    <a:pt x="250024" y="125018"/>
                  </a:lnTo>
                  <a:lnTo>
                    <a:pt x="250024" y="0"/>
                  </a:lnTo>
                  <a:lnTo>
                    <a:pt x="0" y="250037"/>
                  </a:lnTo>
                  <a:lnTo>
                    <a:pt x="250024" y="500071"/>
                  </a:lnTo>
                  <a:lnTo>
                    <a:pt x="250024" y="375056"/>
                  </a:lnTo>
                  <a:lnTo>
                    <a:pt x="8001088" y="375056"/>
                  </a:lnTo>
                  <a:lnTo>
                    <a:pt x="8001088" y="12501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589277" y="6322567"/>
            <a:ext cx="2041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B</a:t>
            </a:r>
            <a:r>
              <a:rPr sz="24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4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C</a:t>
            </a:r>
            <a:r>
              <a:rPr sz="2400" b="1" spc="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24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W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400" b="1" spc="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11193" y="6322567"/>
            <a:ext cx="1120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2400" b="1" spc="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r>
              <a:rPr sz="2400" b="1" spc="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400" b="1" spc="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13526" y="6322567"/>
            <a:ext cx="2023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r>
              <a:rPr sz="2400" b="1" spc="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4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C</a:t>
            </a:r>
            <a:r>
              <a:rPr sz="2400" b="1" spc="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400" b="1" spc="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0" y="1428750"/>
            <a:ext cx="2842895" cy="286258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171450">
              <a:lnSpc>
                <a:spcPct val="100000"/>
              </a:lnSpc>
              <a:spcBef>
                <a:spcPts val="185"/>
              </a:spcBef>
            </a:pPr>
            <a:r>
              <a:rPr sz="320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Strings</a:t>
            </a:r>
            <a:r>
              <a:rPr sz="3200" b="1" u="sng" spc="-3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Intro</a:t>
            </a:r>
            <a:r>
              <a:rPr sz="2400" b="1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81280" marR="340995" indent="66675">
              <a:lnSpc>
                <a:spcPct val="101499"/>
              </a:lnSpc>
              <a:spcBef>
                <a:spcPts val="385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Definition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Indexing</a:t>
            </a:r>
            <a:r>
              <a:rPr sz="24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in</a:t>
            </a:r>
            <a:r>
              <a:rPr sz="2400" b="1" spc="-5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String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 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 of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String.</a:t>
            </a:r>
            <a:endParaRPr sz="2000">
              <a:latin typeface="Calibri"/>
              <a:cs typeface="Calibri"/>
            </a:endParaRPr>
          </a:p>
          <a:p>
            <a:pPr marL="81280">
              <a:lnSpc>
                <a:spcPts val="2395"/>
              </a:lnSpc>
              <a:spcBef>
                <a:spcPts val="15"/>
              </a:spcBef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81280">
              <a:lnSpc>
                <a:spcPts val="2395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81280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739" y="810005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23825"/>
            <a:ext cx="9156700" cy="697230"/>
            <a:chOff x="-6350" y="23825"/>
            <a:chExt cx="9156700" cy="697230"/>
          </a:xfrm>
        </p:grpSpPr>
        <p:sp>
          <p:nvSpPr>
            <p:cNvPr id="3" name="object 3"/>
            <p:cNvSpPr/>
            <p:nvPr/>
          </p:nvSpPr>
          <p:spPr>
            <a:xfrm>
              <a:off x="0" y="30175"/>
              <a:ext cx="9144000" cy="613410"/>
            </a:xfrm>
            <a:custGeom>
              <a:avLst/>
              <a:gdLst/>
              <a:ahLst/>
              <a:cxnLst/>
              <a:rect l="l" t="t" r="r" b="b"/>
              <a:pathLst>
                <a:path w="9144000" h="613410">
                  <a:moveTo>
                    <a:pt x="0" y="612787"/>
                  </a:moveTo>
                  <a:lnTo>
                    <a:pt x="9144000" y="612787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127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0175"/>
              <a:ext cx="9144000" cy="684530"/>
            </a:xfrm>
            <a:custGeom>
              <a:avLst/>
              <a:gdLst/>
              <a:ahLst/>
              <a:cxnLst/>
              <a:rect l="l" t="t" r="r" b="b"/>
              <a:pathLst>
                <a:path w="9144000" h="684530">
                  <a:moveTo>
                    <a:pt x="0" y="684199"/>
                  </a:moveTo>
                  <a:lnTo>
                    <a:pt x="9144000" y="68419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84199"/>
                  </a:lnTo>
                  <a:close/>
                </a:path>
              </a:pathLst>
            </a:custGeom>
            <a:ln w="127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350" y="-12369"/>
            <a:ext cx="91313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u="none" dirty="0">
                <a:solidFill>
                  <a:srgbClr val="FFFF00"/>
                </a:solidFill>
              </a:rPr>
              <a:t>Creation</a:t>
            </a:r>
            <a:r>
              <a:rPr u="none" spc="-100" dirty="0">
                <a:solidFill>
                  <a:srgbClr val="FFFF00"/>
                </a:solidFill>
              </a:rPr>
              <a:t> </a:t>
            </a:r>
            <a:r>
              <a:rPr u="none" dirty="0"/>
              <a:t>of</a:t>
            </a:r>
            <a:r>
              <a:rPr u="none" spc="-65" dirty="0"/>
              <a:t> </a:t>
            </a:r>
            <a:r>
              <a:rPr u="none" spc="-10" dirty="0"/>
              <a:t>String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623697"/>
            <a:ext cx="9144000" cy="573405"/>
            <a:chOff x="0" y="623697"/>
            <a:chExt cx="9144000" cy="573405"/>
          </a:xfrm>
        </p:grpSpPr>
        <p:sp>
          <p:nvSpPr>
            <p:cNvPr id="7" name="object 7"/>
            <p:cNvSpPr/>
            <p:nvPr/>
          </p:nvSpPr>
          <p:spPr>
            <a:xfrm>
              <a:off x="2542667" y="623697"/>
              <a:ext cx="1972310" cy="19685"/>
            </a:xfrm>
            <a:custGeom>
              <a:avLst/>
              <a:gdLst/>
              <a:ahLst/>
              <a:cxnLst/>
              <a:rect l="l" t="t" r="r" b="b"/>
              <a:pathLst>
                <a:path w="1972310" h="19684">
                  <a:moveTo>
                    <a:pt x="0" y="19265"/>
                  </a:moveTo>
                  <a:lnTo>
                    <a:pt x="1972056" y="19265"/>
                  </a:lnTo>
                  <a:lnTo>
                    <a:pt x="1972056" y="0"/>
                  </a:lnTo>
                  <a:lnTo>
                    <a:pt x="0" y="0"/>
                  </a:lnTo>
                  <a:lnTo>
                    <a:pt x="0" y="1926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14722" y="623697"/>
              <a:ext cx="2085339" cy="19685"/>
            </a:xfrm>
            <a:custGeom>
              <a:avLst/>
              <a:gdLst/>
              <a:ahLst/>
              <a:cxnLst/>
              <a:rect l="l" t="t" r="r" b="b"/>
              <a:pathLst>
                <a:path w="2085340" h="19684">
                  <a:moveTo>
                    <a:pt x="0" y="19265"/>
                  </a:moveTo>
                  <a:lnTo>
                    <a:pt x="2084831" y="19265"/>
                  </a:lnTo>
                  <a:lnTo>
                    <a:pt x="2084831" y="0"/>
                  </a:lnTo>
                  <a:lnTo>
                    <a:pt x="0" y="0"/>
                  </a:lnTo>
                  <a:lnTo>
                    <a:pt x="0" y="19265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642962"/>
              <a:ext cx="9144000" cy="554355"/>
            </a:xfrm>
            <a:custGeom>
              <a:avLst/>
              <a:gdLst/>
              <a:ahLst/>
              <a:cxnLst/>
              <a:rect l="l" t="t" r="r" b="b"/>
              <a:pathLst>
                <a:path w="9144000" h="554355">
                  <a:moveTo>
                    <a:pt x="9144000" y="0"/>
                  </a:moveTo>
                  <a:lnTo>
                    <a:pt x="0" y="0"/>
                  </a:lnTo>
                  <a:lnTo>
                    <a:pt x="0" y="554012"/>
                  </a:lnTo>
                  <a:lnTo>
                    <a:pt x="9144000" y="55401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652397" y="653287"/>
            <a:ext cx="58375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Python</a:t>
            </a:r>
            <a:r>
              <a:rPr sz="2800" b="1" u="sng" spc="-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allows</a:t>
            </a:r>
            <a:r>
              <a:rPr sz="2800" b="1" u="sng" spc="-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to</a:t>
            </a:r>
            <a:r>
              <a:rPr sz="2800" b="1" u="sng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have</a:t>
            </a:r>
            <a:r>
              <a:rPr sz="2800" b="1" u="sng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two</a:t>
            </a:r>
            <a:r>
              <a:rPr sz="2800" b="1" u="sng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string</a:t>
            </a:r>
            <a:r>
              <a:rPr sz="2800" b="1" u="sng" spc="-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types: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010400" y="1371600"/>
            <a:ext cx="2119630" cy="1685925"/>
            <a:chOff x="7010400" y="1371600"/>
            <a:chExt cx="2119630" cy="168592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9614" y="1472609"/>
              <a:ext cx="1927957" cy="149852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038975" y="1400175"/>
              <a:ext cx="2062480" cy="1628775"/>
            </a:xfrm>
            <a:custGeom>
              <a:avLst/>
              <a:gdLst/>
              <a:ahLst/>
              <a:cxnLst/>
              <a:rect l="l" t="t" r="r" b="b"/>
              <a:pathLst>
                <a:path w="2062479" h="1628775">
                  <a:moveTo>
                    <a:pt x="0" y="1628775"/>
                  </a:moveTo>
                  <a:lnTo>
                    <a:pt x="2062226" y="1628775"/>
                  </a:lnTo>
                  <a:lnTo>
                    <a:pt x="2062226" y="0"/>
                  </a:lnTo>
                  <a:lnTo>
                    <a:pt x="0" y="0"/>
                  </a:lnTo>
                  <a:lnTo>
                    <a:pt x="0" y="16287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15899" y="4487888"/>
            <a:ext cx="3669029" cy="2168525"/>
            <a:chOff x="415899" y="4487888"/>
            <a:chExt cx="3669029" cy="216852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710" y="4530216"/>
              <a:ext cx="3571110" cy="20542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22249" y="4494238"/>
              <a:ext cx="3656329" cy="2155825"/>
            </a:xfrm>
            <a:custGeom>
              <a:avLst/>
              <a:gdLst/>
              <a:ahLst/>
              <a:cxnLst/>
              <a:rect l="l" t="t" r="r" b="b"/>
              <a:pathLst>
                <a:path w="3656329" h="2155825">
                  <a:moveTo>
                    <a:pt x="0" y="2155825"/>
                  </a:moveTo>
                  <a:lnTo>
                    <a:pt x="3656076" y="2155825"/>
                  </a:lnTo>
                  <a:lnTo>
                    <a:pt x="3656076" y="0"/>
                  </a:lnTo>
                  <a:lnTo>
                    <a:pt x="0" y="0"/>
                  </a:lnTo>
                  <a:lnTo>
                    <a:pt x="0" y="2155825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71405" y="1214462"/>
            <a:ext cx="6858000" cy="1016000"/>
          </a:xfrm>
          <a:custGeom>
            <a:avLst/>
            <a:gdLst/>
            <a:ahLst/>
            <a:cxnLst/>
            <a:rect l="l" t="t" r="r" b="b"/>
            <a:pathLst>
              <a:path w="6858000" h="1016000">
                <a:moveTo>
                  <a:pt x="6858000" y="0"/>
                </a:moveTo>
                <a:lnTo>
                  <a:pt x="0" y="0"/>
                </a:lnTo>
                <a:lnTo>
                  <a:pt x="0" y="1015657"/>
                </a:lnTo>
                <a:lnTo>
                  <a:pt x="6858000" y="1015657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42830" y="2328887"/>
            <a:ext cx="9043035" cy="4470400"/>
            <a:chOff x="42830" y="2328887"/>
            <a:chExt cx="9043035" cy="4470400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12767" y="4417249"/>
              <a:ext cx="4726712" cy="236269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279900" y="4351336"/>
              <a:ext cx="4799330" cy="2441575"/>
            </a:xfrm>
            <a:custGeom>
              <a:avLst/>
              <a:gdLst/>
              <a:ahLst/>
              <a:cxnLst/>
              <a:rect l="l" t="t" r="r" b="b"/>
              <a:pathLst>
                <a:path w="4799330" h="2441575">
                  <a:moveTo>
                    <a:pt x="0" y="2441574"/>
                  </a:moveTo>
                  <a:lnTo>
                    <a:pt x="4799076" y="2441574"/>
                  </a:lnTo>
                  <a:lnTo>
                    <a:pt x="4799076" y="0"/>
                  </a:lnTo>
                  <a:lnTo>
                    <a:pt x="0" y="0"/>
                  </a:lnTo>
                  <a:lnTo>
                    <a:pt x="0" y="2441574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1405" y="2357462"/>
              <a:ext cx="6858000" cy="1016000"/>
            </a:xfrm>
            <a:custGeom>
              <a:avLst/>
              <a:gdLst/>
              <a:ahLst/>
              <a:cxnLst/>
              <a:rect l="l" t="t" r="r" b="b"/>
              <a:pathLst>
                <a:path w="6858000" h="1016000">
                  <a:moveTo>
                    <a:pt x="6858000" y="0"/>
                  </a:moveTo>
                  <a:lnTo>
                    <a:pt x="0" y="0"/>
                  </a:lnTo>
                  <a:lnTo>
                    <a:pt x="0" y="1015657"/>
                  </a:lnTo>
                  <a:lnTo>
                    <a:pt x="6858000" y="1015657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1405" y="2357462"/>
              <a:ext cx="6858000" cy="1016000"/>
            </a:xfrm>
            <a:custGeom>
              <a:avLst/>
              <a:gdLst/>
              <a:ahLst/>
              <a:cxnLst/>
              <a:rect l="l" t="t" r="r" b="b"/>
              <a:pathLst>
                <a:path w="6858000" h="1016000">
                  <a:moveTo>
                    <a:pt x="0" y="1015657"/>
                  </a:moveTo>
                  <a:lnTo>
                    <a:pt x="6858000" y="1015657"/>
                  </a:lnTo>
                  <a:lnTo>
                    <a:pt x="6858000" y="0"/>
                  </a:lnTo>
                  <a:lnTo>
                    <a:pt x="0" y="0"/>
                  </a:lnTo>
                  <a:lnTo>
                    <a:pt x="0" y="1015657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1405" y="1214462"/>
            <a:ext cx="6858000" cy="1016000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187325">
              <a:lnSpc>
                <a:spcPct val="100000"/>
              </a:lnSpc>
              <a:spcBef>
                <a:spcPts val="204"/>
              </a:spcBef>
            </a:pPr>
            <a:r>
              <a:rPr sz="2400" b="1" dirty="0">
                <a:latin typeface="Calibri"/>
                <a:cs typeface="Calibri"/>
              </a:rPr>
              <a:t>1)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Single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line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strings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(Basic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strings)</a:t>
            </a:r>
            <a:endParaRPr sz="2400">
              <a:latin typeface="Calibri"/>
              <a:cs typeface="Calibri"/>
            </a:endParaRPr>
          </a:p>
          <a:p>
            <a:pPr marL="454025" marR="208915">
              <a:lnSpc>
                <a:spcPct val="100000"/>
              </a:lnSpc>
              <a:spcBef>
                <a:spcPts val="35"/>
              </a:spcBef>
            </a:pPr>
            <a:r>
              <a:rPr sz="1800" spc="-35" dirty="0">
                <a:latin typeface="Calibri"/>
                <a:cs typeface="Calibri"/>
              </a:rPr>
              <a:t>Text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enclosed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single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quote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‘India’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double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quotes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“Bharat”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normally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single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line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strings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i.e.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terminate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line.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6075" y="2371090"/>
            <a:ext cx="5167630" cy="944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2)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Multiline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strings</a:t>
            </a:r>
            <a:endParaRPr sz="2400">
              <a:latin typeface="Calibri"/>
              <a:cs typeface="Calibri"/>
            </a:endParaRPr>
          </a:p>
          <a:p>
            <a:pPr marL="279400">
              <a:lnSpc>
                <a:spcPct val="100000"/>
              </a:lnSpc>
              <a:spcBef>
                <a:spcPts val="40"/>
              </a:spcBef>
            </a:pPr>
            <a:r>
              <a:rPr sz="1800" spc="-45" dirty="0">
                <a:latin typeface="Calibri"/>
                <a:cs typeface="Calibri"/>
              </a:rPr>
              <a:t>Text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spread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across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multiple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lines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single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string.</a:t>
            </a:r>
            <a:endParaRPr sz="1800">
              <a:latin typeface="Calibri"/>
              <a:cs typeface="Calibri"/>
            </a:endParaRPr>
          </a:p>
          <a:p>
            <a:pPr marL="279400">
              <a:lnSpc>
                <a:spcPct val="100000"/>
              </a:lnSpc>
            </a:pPr>
            <a:r>
              <a:rPr sz="1800" spc="-20" dirty="0">
                <a:latin typeface="Calibri"/>
                <a:cs typeface="Calibri"/>
              </a:rPr>
              <a:t>Two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ways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treating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multiline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strings:-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257675" y="3313519"/>
            <a:ext cx="4843780" cy="1073150"/>
            <a:chOff x="4257675" y="3313519"/>
            <a:chExt cx="4843780" cy="1073150"/>
          </a:xfrm>
        </p:grpSpPr>
        <p:sp>
          <p:nvSpPr>
            <p:cNvPr id="26" name="object 26"/>
            <p:cNvSpPr/>
            <p:nvPr/>
          </p:nvSpPr>
          <p:spPr>
            <a:xfrm>
              <a:off x="4286250" y="3342094"/>
              <a:ext cx="4786630" cy="1016000"/>
            </a:xfrm>
            <a:custGeom>
              <a:avLst/>
              <a:gdLst/>
              <a:ahLst/>
              <a:cxnLst/>
              <a:rect l="l" t="t" r="r" b="b"/>
              <a:pathLst>
                <a:path w="4786630" h="1016000">
                  <a:moveTo>
                    <a:pt x="4786376" y="0"/>
                  </a:moveTo>
                  <a:lnTo>
                    <a:pt x="0" y="0"/>
                  </a:lnTo>
                  <a:lnTo>
                    <a:pt x="0" y="1015657"/>
                  </a:lnTo>
                  <a:lnTo>
                    <a:pt x="4786376" y="1015657"/>
                  </a:lnTo>
                  <a:lnTo>
                    <a:pt x="4786376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86250" y="3342094"/>
              <a:ext cx="4786630" cy="1016000"/>
            </a:xfrm>
            <a:custGeom>
              <a:avLst/>
              <a:gdLst/>
              <a:ahLst/>
              <a:cxnLst/>
              <a:rect l="l" t="t" r="r" b="b"/>
              <a:pathLst>
                <a:path w="4786630" h="1016000">
                  <a:moveTo>
                    <a:pt x="0" y="1015657"/>
                  </a:moveTo>
                  <a:lnTo>
                    <a:pt x="4786376" y="1015657"/>
                  </a:lnTo>
                  <a:lnTo>
                    <a:pt x="4786376" y="0"/>
                  </a:lnTo>
                  <a:lnTo>
                    <a:pt x="0" y="0"/>
                  </a:lnTo>
                  <a:lnTo>
                    <a:pt x="0" y="1015657"/>
                  </a:lnTo>
                  <a:close/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365752" y="3359022"/>
            <a:ext cx="44850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(ii)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typing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text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triple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quotation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07711" y="3663772"/>
            <a:ext cx="335026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apostrophe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mark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(No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backslash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needed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end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line)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14300" y="3295103"/>
            <a:ext cx="4272280" cy="1073150"/>
            <a:chOff x="114300" y="3295103"/>
            <a:chExt cx="4272280" cy="1073150"/>
          </a:xfrm>
        </p:grpSpPr>
        <p:sp>
          <p:nvSpPr>
            <p:cNvPr id="31" name="object 31"/>
            <p:cNvSpPr/>
            <p:nvPr/>
          </p:nvSpPr>
          <p:spPr>
            <a:xfrm>
              <a:off x="142875" y="3323678"/>
              <a:ext cx="4215130" cy="1016000"/>
            </a:xfrm>
            <a:custGeom>
              <a:avLst/>
              <a:gdLst/>
              <a:ahLst/>
              <a:cxnLst/>
              <a:rect l="l" t="t" r="r" b="b"/>
              <a:pathLst>
                <a:path w="4215130" h="1016000">
                  <a:moveTo>
                    <a:pt x="4214749" y="0"/>
                  </a:moveTo>
                  <a:lnTo>
                    <a:pt x="0" y="0"/>
                  </a:lnTo>
                  <a:lnTo>
                    <a:pt x="0" y="1015657"/>
                  </a:lnTo>
                  <a:lnTo>
                    <a:pt x="4214749" y="1015657"/>
                  </a:lnTo>
                  <a:lnTo>
                    <a:pt x="4214749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2875" y="3323678"/>
              <a:ext cx="4215130" cy="1016000"/>
            </a:xfrm>
            <a:custGeom>
              <a:avLst/>
              <a:gdLst/>
              <a:ahLst/>
              <a:cxnLst/>
              <a:rect l="l" t="t" r="r" b="b"/>
              <a:pathLst>
                <a:path w="4215130" h="1016000">
                  <a:moveTo>
                    <a:pt x="0" y="1015657"/>
                  </a:moveTo>
                  <a:lnTo>
                    <a:pt x="4214749" y="1015657"/>
                  </a:lnTo>
                  <a:lnTo>
                    <a:pt x="4214749" y="0"/>
                  </a:lnTo>
                  <a:lnTo>
                    <a:pt x="0" y="0"/>
                  </a:lnTo>
                  <a:lnTo>
                    <a:pt x="0" y="1015657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84403" y="3340734"/>
            <a:ext cx="327152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0670" marR="5080" indent="-26860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(i)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adding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backslash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at</a:t>
            </a:r>
            <a:r>
              <a:rPr sz="2000" b="1" spc="-25" dirty="0">
                <a:latin typeface="Calibri"/>
                <a:cs typeface="Calibri"/>
              </a:rPr>
              <a:t> the </a:t>
            </a:r>
            <a:r>
              <a:rPr sz="2000" b="1" dirty="0">
                <a:latin typeface="Calibri"/>
                <a:cs typeface="Calibri"/>
              </a:rPr>
              <a:t>end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normal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single </a:t>
            </a:r>
            <a:r>
              <a:rPr sz="2000" b="1" dirty="0">
                <a:latin typeface="Calibri"/>
                <a:cs typeface="Calibri"/>
              </a:rPr>
              <a:t>quote/double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quote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strings.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87337" y="3773551"/>
            <a:ext cx="4312285" cy="668655"/>
            <a:chOff x="487337" y="3773551"/>
            <a:chExt cx="4312285" cy="668655"/>
          </a:xfrm>
        </p:grpSpPr>
        <p:sp>
          <p:nvSpPr>
            <p:cNvPr id="35" name="object 35"/>
            <p:cNvSpPr/>
            <p:nvPr/>
          </p:nvSpPr>
          <p:spPr>
            <a:xfrm>
              <a:off x="500037" y="3929126"/>
              <a:ext cx="393700" cy="500380"/>
            </a:xfrm>
            <a:custGeom>
              <a:avLst/>
              <a:gdLst/>
              <a:ahLst/>
              <a:cxnLst/>
              <a:rect l="l" t="t" r="r" b="b"/>
              <a:pathLst>
                <a:path w="393700" h="500379">
                  <a:moveTo>
                    <a:pt x="295097" y="0"/>
                  </a:moveTo>
                  <a:lnTo>
                    <a:pt x="98361" y="0"/>
                  </a:lnTo>
                  <a:lnTo>
                    <a:pt x="98361" y="303275"/>
                  </a:lnTo>
                  <a:lnTo>
                    <a:pt x="0" y="303275"/>
                  </a:lnTo>
                  <a:lnTo>
                    <a:pt x="196735" y="499999"/>
                  </a:lnTo>
                  <a:lnTo>
                    <a:pt x="393471" y="303275"/>
                  </a:lnTo>
                  <a:lnTo>
                    <a:pt x="295097" y="303275"/>
                  </a:lnTo>
                  <a:lnTo>
                    <a:pt x="29509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00037" y="3929126"/>
              <a:ext cx="393700" cy="500380"/>
            </a:xfrm>
            <a:custGeom>
              <a:avLst/>
              <a:gdLst/>
              <a:ahLst/>
              <a:cxnLst/>
              <a:rect l="l" t="t" r="r" b="b"/>
              <a:pathLst>
                <a:path w="393700" h="500379">
                  <a:moveTo>
                    <a:pt x="295097" y="0"/>
                  </a:moveTo>
                  <a:lnTo>
                    <a:pt x="295097" y="303275"/>
                  </a:lnTo>
                  <a:lnTo>
                    <a:pt x="393471" y="303275"/>
                  </a:lnTo>
                  <a:lnTo>
                    <a:pt x="196735" y="499999"/>
                  </a:lnTo>
                  <a:lnTo>
                    <a:pt x="0" y="303275"/>
                  </a:lnTo>
                  <a:lnTo>
                    <a:pt x="98361" y="303275"/>
                  </a:lnTo>
                  <a:lnTo>
                    <a:pt x="98361" y="0"/>
                  </a:lnTo>
                  <a:lnTo>
                    <a:pt x="295097" y="0"/>
                  </a:lnTo>
                  <a:close/>
                </a:path>
              </a:pathLst>
            </a:custGeom>
            <a:ln w="254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392802" y="3786251"/>
              <a:ext cx="393700" cy="500380"/>
            </a:xfrm>
            <a:custGeom>
              <a:avLst/>
              <a:gdLst/>
              <a:ahLst/>
              <a:cxnLst/>
              <a:rect l="l" t="t" r="r" b="b"/>
              <a:pathLst>
                <a:path w="393700" h="500379">
                  <a:moveTo>
                    <a:pt x="295148" y="0"/>
                  </a:moveTo>
                  <a:lnTo>
                    <a:pt x="98425" y="0"/>
                  </a:lnTo>
                  <a:lnTo>
                    <a:pt x="98425" y="303275"/>
                  </a:lnTo>
                  <a:lnTo>
                    <a:pt x="0" y="303275"/>
                  </a:lnTo>
                  <a:lnTo>
                    <a:pt x="196723" y="499999"/>
                  </a:lnTo>
                  <a:lnTo>
                    <a:pt x="393573" y="303275"/>
                  </a:lnTo>
                  <a:lnTo>
                    <a:pt x="295148" y="303275"/>
                  </a:lnTo>
                  <a:lnTo>
                    <a:pt x="29514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392802" y="3786251"/>
              <a:ext cx="393700" cy="500380"/>
            </a:xfrm>
            <a:custGeom>
              <a:avLst/>
              <a:gdLst/>
              <a:ahLst/>
              <a:cxnLst/>
              <a:rect l="l" t="t" r="r" b="b"/>
              <a:pathLst>
                <a:path w="393700" h="500379">
                  <a:moveTo>
                    <a:pt x="295148" y="0"/>
                  </a:moveTo>
                  <a:lnTo>
                    <a:pt x="295148" y="303275"/>
                  </a:lnTo>
                  <a:lnTo>
                    <a:pt x="393573" y="303275"/>
                  </a:lnTo>
                  <a:lnTo>
                    <a:pt x="196723" y="499999"/>
                  </a:lnTo>
                  <a:lnTo>
                    <a:pt x="0" y="303275"/>
                  </a:lnTo>
                  <a:lnTo>
                    <a:pt x="98425" y="303275"/>
                  </a:lnTo>
                  <a:lnTo>
                    <a:pt x="98425" y="0"/>
                  </a:lnTo>
                  <a:lnTo>
                    <a:pt x="295148" y="0"/>
                  </a:lnTo>
                  <a:close/>
                </a:path>
              </a:pathLst>
            </a:custGeom>
            <a:ln w="254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6421246" y="1308353"/>
            <a:ext cx="521334" cy="419100"/>
            <a:chOff x="6421246" y="1308353"/>
            <a:chExt cx="521334" cy="419100"/>
          </a:xfrm>
        </p:grpSpPr>
        <p:sp>
          <p:nvSpPr>
            <p:cNvPr id="40" name="object 40"/>
            <p:cNvSpPr/>
            <p:nvPr/>
          </p:nvSpPr>
          <p:spPr>
            <a:xfrm>
              <a:off x="6433946" y="1321053"/>
              <a:ext cx="495934" cy="393700"/>
            </a:xfrm>
            <a:custGeom>
              <a:avLst/>
              <a:gdLst/>
              <a:ahLst/>
              <a:cxnLst/>
              <a:rect l="l" t="t" r="r" b="b"/>
              <a:pathLst>
                <a:path w="495934" h="393700">
                  <a:moveTo>
                    <a:pt x="298830" y="0"/>
                  </a:moveTo>
                  <a:lnTo>
                    <a:pt x="298830" y="98298"/>
                  </a:lnTo>
                  <a:lnTo>
                    <a:pt x="0" y="98298"/>
                  </a:lnTo>
                  <a:lnTo>
                    <a:pt x="0" y="295021"/>
                  </a:lnTo>
                  <a:lnTo>
                    <a:pt x="298830" y="295021"/>
                  </a:lnTo>
                  <a:lnTo>
                    <a:pt x="298830" y="393446"/>
                  </a:lnTo>
                  <a:lnTo>
                    <a:pt x="495553" y="196723"/>
                  </a:lnTo>
                  <a:lnTo>
                    <a:pt x="29883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433946" y="1321053"/>
              <a:ext cx="495934" cy="393700"/>
            </a:xfrm>
            <a:custGeom>
              <a:avLst/>
              <a:gdLst/>
              <a:ahLst/>
              <a:cxnLst/>
              <a:rect l="l" t="t" r="r" b="b"/>
              <a:pathLst>
                <a:path w="495934" h="393700">
                  <a:moveTo>
                    <a:pt x="0" y="98298"/>
                  </a:moveTo>
                  <a:lnTo>
                    <a:pt x="298830" y="98298"/>
                  </a:lnTo>
                  <a:lnTo>
                    <a:pt x="298830" y="0"/>
                  </a:lnTo>
                  <a:lnTo>
                    <a:pt x="495553" y="196723"/>
                  </a:lnTo>
                  <a:lnTo>
                    <a:pt x="298830" y="393446"/>
                  </a:lnTo>
                  <a:lnTo>
                    <a:pt x="298830" y="295021"/>
                  </a:lnTo>
                  <a:lnTo>
                    <a:pt x="0" y="295021"/>
                  </a:lnTo>
                  <a:lnTo>
                    <a:pt x="0" y="98298"/>
                  </a:lnTo>
                  <a:close/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6572" y="-87680"/>
            <a:ext cx="60699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Traversal</a:t>
            </a:r>
            <a:r>
              <a:rPr sz="5400" u="sng" spc="-130" dirty="0">
                <a:uFill>
                  <a:solidFill>
                    <a:srgbClr val="FFFF00"/>
                  </a:solidFill>
                </a:uFill>
              </a:rPr>
              <a:t> </a:t>
            </a:r>
            <a:r>
              <a:rPr sz="5400" u="sng" dirty="0">
                <a:uFill>
                  <a:solidFill>
                    <a:srgbClr val="FFFF00"/>
                  </a:solidFill>
                </a:uFill>
              </a:rPr>
              <a:t>of</a:t>
            </a:r>
            <a:r>
              <a:rPr sz="5400" u="sng" spc="-75" dirty="0">
                <a:uFill>
                  <a:solidFill>
                    <a:srgbClr val="FFFF00"/>
                  </a:solidFill>
                </a:uFill>
              </a:rPr>
              <a:t> </a:t>
            </a:r>
            <a:r>
              <a:rPr sz="5400" u="sng" dirty="0">
                <a:uFill>
                  <a:solidFill>
                    <a:srgbClr val="FFFF00"/>
                  </a:solidFill>
                </a:uFill>
              </a:rPr>
              <a:t>a</a:t>
            </a:r>
            <a:r>
              <a:rPr sz="5400" u="sng" spc="-70" dirty="0">
                <a:uFill>
                  <a:solidFill>
                    <a:srgbClr val="FFFF00"/>
                  </a:solidFill>
                </a:uFill>
              </a:rPr>
              <a:t> </a:t>
            </a:r>
            <a:r>
              <a:rPr sz="5400" u="sng" spc="-10" dirty="0">
                <a:uFill>
                  <a:solidFill>
                    <a:srgbClr val="FFFF00"/>
                  </a:solidFill>
                </a:uFill>
              </a:rPr>
              <a:t>STRING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76200" y="1445641"/>
            <a:ext cx="2853055" cy="34163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185"/>
              </a:spcBef>
            </a:pPr>
            <a:r>
              <a:rPr sz="320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Strings</a:t>
            </a:r>
            <a:r>
              <a:rPr sz="3200" b="1" u="sng" spc="-3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Intro</a:t>
            </a:r>
            <a:r>
              <a:rPr sz="2400" b="1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90805" marR="768985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r>
              <a:rPr sz="20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Definition </a:t>
            </a:r>
            <a:r>
              <a:rPr sz="2000" b="1" dirty="0">
                <a:solidFill>
                  <a:srgbClr val="7E7E7E"/>
                </a:solidFill>
                <a:latin typeface="Calibri"/>
                <a:cs typeface="Calibri"/>
              </a:rPr>
              <a:t>I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ndexing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90805" marR="461009" indent="54610">
              <a:lnSpc>
                <a:spcPts val="3840"/>
              </a:lnSpc>
              <a:spcBef>
                <a:spcPts val="55"/>
              </a:spcBef>
            </a:pPr>
            <a:r>
              <a:rPr sz="3200" b="1" spc="-30" dirty="0">
                <a:solidFill>
                  <a:srgbClr val="FFFF00"/>
                </a:solidFill>
                <a:latin typeface="Calibri"/>
                <a:cs typeface="Calibri"/>
              </a:rPr>
              <a:t>Traversal</a:t>
            </a:r>
            <a:r>
              <a:rPr sz="3200" b="1" spc="-9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3200" b="1" spc="-8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3200" b="1" spc="-50" dirty="0">
                <a:solidFill>
                  <a:srgbClr val="FFFF00"/>
                </a:solidFill>
                <a:latin typeface="Calibri"/>
                <a:cs typeface="Calibri"/>
              </a:rPr>
              <a:t>a 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String</a:t>
            </a:r>
            <a:endParaRPr sz="3200">
              <a:latin typeface="Calibri"/>
              <a:cs typeface="Calibri"/>
            </a:endParaRPr>
          </a:p>
          <a:p>
            <a:pPr marL="90805">
              <a:lnSpc>
                <a:spcPts val="235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String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95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8255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943225" y="2914609"/>
            <a:ext cx="6186805" cy="3929379"/>
            <a:chOff x="2943225" y="2914609"/>
            <a:chExt cx="6186805" cy="3929379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34027" y="3004645"/>
              <a:ext cx="2647320" cy="371616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971800" y="2943184"/>
              <a:ext cx="2771775" cy="3872229"/>
            </a:xfrm>
            <a:custGeom>
              <a:avLst/>
              <a:gdLst/>
              <a:ahLst/>
              <a:cxnLst/>
              <a:rect l="l" t="t" r="r" b="b"/>
              <a:pathLst>
                <a:path w="2771775" h="3872229">
                  <a:moveTo>
                    <a:pt x="0" y="3871976"/>
                  </a:moveTo>
                  <a:lnTo>
                    <a:pt x="2771775" y="3871976"/>
                  </a:lnTo>
                  <a:lnTo>
                    <a:pt x="2771775" y="0"/>
                  </a:lnTo>
                  <a:lnTo>
                    <a:pt x="0" y="0"/>
                  </a:lnTo>
                  <a:lnTo>
                    <a:pt x="0" y="387197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6741" y="3954473"/>
              <a:ext cx="3195403" cy="156670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757926" y="3900436"/>
              <a:ext cx="3343275" cy="1700530"/>
            </a:xfrm>
            <a:custGeom>
              <a:avLst/>
              <a:gdLst/>
              <a:ahLst/>
              <a:cxnLst/>
              <a:rect l="l" t="t" r="r" b="b"/>
              <a:pathLst>
                <a:path w="3343275" h="1700529">
                  <a:moveTo>
                    <a:pt x="0" y="1700276"/>
                  </a:moveTo>
                  <a:lnTo>
                    <a:pt x="3343275" y="1700276"/>
                  </a:lnTo>
                  <a:lnTo>
                    <a:pt x="3343275" y="0"/>
                  </a:lnTo>
                  <a:lnTo>
                    <a:pt x="0" y="0"/>
                  </a:lnTo>
                  <a:lnTo>
                    <a:pt x="0" y="170027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071748" y="1428750"/>
            <a:ext cx="6000750" cy="1323975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65"/>
              </a:spcBef>
              <a:tabLst>
                <a:tab pos="3422650" algn="l"/>
              </a:tabLst>
            </a:pPr>
            <a:r>
              <a:rPr sz="32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Traversing</a:t>
            </a:r>
            <a:r>
              <a:rPr sz="3200" b="1" u="sng" spc="-9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through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string</a:t>
            </a:r>
            <a:endParaRPr sz="3200">
              <a:latin typeface="Calibri"/>
              <a:cs typeface="Calibri"/>
            </a:endParaRPr>
          </a:p>
          <a:p>
            <a:pPr marL="92075" marR="434975">
              <a:lnSpc>
                <a:spcPct val="100000"/>
              </a:lnSpc>
              <a:spcBef>
                <a:spcPts val="40"/>
              </a:spcBef>
            </a:pPr>
            <a:r>
              <a:rPr sz="2400" spc="-35" dirty="0">
                <a:latin typeface="Calibri"/>
                <a:cs typeface="Calibri"/>
              </a:rPr>
              <a:t>Traversing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refers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iterating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through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elements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string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character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time.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584161"/>
            <a:ext cx="8458200" cy="5955030"/>
            <a:chOff x="342900" y="584161"/>
            <a:chExt cx="8458200" cy="5955030"/>
          </a:xfrm>
        </p:grpSpPr>
        <p:sp>
          <p:nvSpPr>
            <p:cNvPr id="3" name="object 3"/>
            <p:cNvSpPr/>
            <p:nvPr/>
          </p:nvSpPr>
          <p:spPr>
            <a:xfrm>
              <a:off x="381000" y="622261"/>
              <a:ext cx="8382000" cy="5878830"/>
            </a:xfrm>
            <a:custGeom>
              <a:avLst/>
              <a:gdLst/>
              <a:ahLst/>
              <a:cxnLst/>
              <a:rect l="l" t="t" r="r" b="b"/>
              <a:pathLst>
                <a:path w="8382000" h="5878830">
                  <a:moveTo>
                    <a:pt x="8382000" y="0"/>
                  </a:moveTo>
                  <a:lnTo>
                    <a:pt x="0" y="0"/>
                  </a:lnTo>
                  <a:lnTo>
                    <a:pt x="0" y="5878576"/>
                  </a:lnTo>
                  <a:lnTo>
                    <a:pt x="8382000" y="5878576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622261"/>
              <a:ext cx="8382000" cy="5878830"/>
            </a:xfrm>
            <a:custGeom>
              <a:avLst/>
              <a:gdLst/>
              <a:ahLst/>
              <a:cxnLst/>
              <a:rect l="l" t="t" r="r" b="b"/>
              <a:pathLst>
                <a:path w="8382000" h="5878830">
                  <a:moveTo>
                    <a:pt x="0" y="5878576"/>
                  </a:moveTo>
                  <a:lnTo>
                    <a:pt x="8382000" y="5878576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878576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49630" y="1568703"/>
            <a:ext cx="7851775" cy="3530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2130" marR="5080" indent="-520065">
              <a:lnSpc>
                <a:spcPct val="100000"/>
              </a:lnSpc>
              <a:spcBef>
                <a:spcPts val="95"/>
              </a:spcBef>
            </a:pPr>
            <a:r>
              <a:rPr sz="11500" u="none" spc="-10" dirty="0"/>
              <a:t>OPER</a:t>
            </a:r>
            <a:r>
              <a:rPr sz="11500" u="none" spc="-894" dirty="0"/>
              <a:t>A</a:t>
            </a:r>
            <a:r>
              <a:rPr sz="11500" u="none" spc="-10" dirty="0"/>
              <a:t>TIONS</a:t>
            </a:r>
            <a:r>
              <a:rPr sz="11500" u="none" spc="-100" dirty="0"/>
              <a:t> </a:t>
            </a:r>
            <a:r>
              <a:rPr sz="11500" u="none" dirty="0"/>
              <a:t>ON</a:t>
            </a:r>
            <a:r>
              <a:rPr sz="11500" u="none" spc="-190" dirty="0"/>
              <a:t> </a:t>
            </a:r>
            <a:r>
              <a:rPr sz="11500" u="none" spc="-10" dirty="0"/>
              <a:t>STRING</a:t>
            </a:r>
            <a:endParaRPr sz="11500"/>
          </a:p>
        </p:txBody>
      </p:sp>
      <p:grpSp>
        <p:nvGrpSpPr>
          <p:cNvPr id="6" name="object 6"/>
          <p:cNvGrpSpPr/>
          <p:nvPr/>
        </p:nvGrpSpPr>
        <p:grpSpPr>
          <a:xfrm>
            <a:off x="0" y="1234439"/>
            <a:ext cx="9144000" cy="3945890"/>
            <a:chOff x="0" y="1234439"/>
            <a:chExt cx="9144000" cy="394589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34439"/>
              <a:ext cx="9144000" cy="21930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3275" y="2987039"/>
              <a:ext cx="4034028" cy="21930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81655" y="2987039"/>
              <a:ext cx="6256020" cy="219303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749" y="-37084"/>
            <a:ext cx="86804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Concatenation</a:t>
            </a:r>
            <a:r>
              <a:rPr sz="4800" u="sng" spc="-8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8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/</a:t>
            </a:r>
            <a:r>
              <a:rPr sz="48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8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Joining</a:t>
            </a:r>
            <a:r>
              <a:rPr sz="48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800" u="sng" dirty="0">
                <a:uFill>
                  <a:solidFill>
                    <a:srgbClr val="FFFF00"/>
                  </a:solidFill>
                </a:uFill>
              </a:rPr>
              <a:t>of</a:t>
            </a:r>
            <a:r>
              <a:rPr sz="4800" u="sng" spc="-65" dirty="0">
                <a:uFill>
                  <a:solidFill>
                    <a:srgbClr val="FFFF00"/>
                  </a:solidFill>
                </a:uFill>
              </a:rPr>
              <a:t> </a:t>
            </a:r>
            <a:r>
              <a:rPr sz="4800" u="sng" spc="-10" dirty="0">
                <a:uFill>
                  <a:solidFill>
                    <a:srgbClr val="FFFF00"/>
                  </a:solidFill>
                </a:uFill>
              </a:rPr>
              <a:t>STRING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76200" y="1445641"/>
            <a:ext cx="3138805" cy="3662679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9209" rIns="0" bIns="0" rtlCol="0">
            <a:spAutoFit/>
          </a:bodyPr>
          <a:lstStyle/>
          <a:p>
            <a:pPr marL="158115">
              <a:lnSpc>
                <a:spcPts val="2860"/>
              </a:lnSpc>
              <a:spcBef>
                <a:spcPts val="229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400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Strings</a:t>
            </a:r>
            <a:r>
              <a:rPr sz="2400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24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90805" marR="245110">
              <a:lnSpc>
                <a:spcPts val="3820"/>
              </a:lnSpc>
              <a:spcBef>
                <a:spcPts val="120"/>
              </a:spcBef>
            </a:pPr>
            <a:r>
              <a:rPr sz="3200" spc="-10" dirty="0">
                <a:solidFill>
                  <a:srgbClr val="F9C09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Operations</a:t>
            </a:r>
            <a:r>
              <a:rPr sz="3200" b="1" spc="-95" dirty="0">
                <a:solidFill>
                  <a:srgbClr val="F9C090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F9C090"/>
                </a:solidFill>
                <a:latin typeface="Calibri"/>
                <a:cs typeface="Calibri"/>
              </a:rPr>
              <a:t>on </a:t>
            </a:r>
            <a:r>
              <a:rPr sz="3200" b="1" spc="-10" dirty="0">
                <a:solidFill>
                  <a:srgbClr val="F9C090"/>
                </a:solidFill>
                <a:latin typeface="Calibri"/>
                <a:cs typeface="Calibri"/>
              </a:rPr>
              <a:t>String</a:t>
            </a:r>
            <a:endParaRPr sz="3200">
              <a:latin typeface="Calibri"/>
              <a:cs typeface="Calibri"/>
            </a:endParaRPr>
          </a:p>
          <a:p>
            <a:pPr marL="90805" marR="784225">
              <a:lnSpc>
                <a:spcPts val="3360"/>
              </a:lnSpc>
              <a:spcBef>
                <a:spcPts val="5"/>
              </a:spcBef>
            </a:pP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concatenation/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joining</a:t>
            </a:r>
            <a:endParaRPr sz="2800">
              <a:latin typeface="Calibri"/>
              <a:cs typeface="Calibri"/>
            </a:endParaRPr>
          </a:p>
          <a:p>
            <a:pPr marL="90805" marR="687070">
              <a:lnSpc>
                <a:spcPts val="2400"/>
              </a:lnSpc>
              <a:spcBef>
                <a:spcPts val="25"/>
              </a:spcBef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,repetition/replication, membership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20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Strings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8255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67075" y="766787"/>
            <a:ext cx="5681980" cy="1054100"/>
            <a:chOff x="3267075" y="766787"/>
            <a:chExt cx="5681980" cy="1054100"/>
          </a:xfrm>
        </p:grpSpPr>
        <p:sp>
          <p:nvSpPr>
            <p:cNvPr id="7" name="object 7"/>
            <p:cNvSpPr/>
            <p:nvPr/>
          </p:nvSpPr>
          <p:spPr>
            <a:xfrm>
              <a:off x="3286125" y="785837"/>
              <a:ext cx="5643880" cy="1016000"/>
            </a:xfrm>
            <a:custGeom>
              <a:avLst/>
              <a:gdLst/>
              <a:ahLst/>
              <a:cxnLst/>
              <a:rect l="l" t="t" r="r" b="b"/>
              <a:pathLst>
                <a:path w="5643880" h="1016000">
                  <a:moveTo>
                    <a:pt x="5643626" y="0"/>
                  </a:moveTo>
                  <a:lnTo>
                    <a:pt x="0" y="0"/>
                  </a:lnTo>
                  <a:lnTo>
                    <a:pt x="0" y="1015657"/>
                  </a:lnTo>
                  <a:lnTo>
                    <a:pt x="5643626" y="1015657"/>
                  </a:lnTo>
                  <a:lnTo>
                    <a:pt x="5643626" y="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86125" y="785837"/>
              <a:ext cx="5643880" cy="1016000"/>
            </a:xfrm>
            <a:custGeom>
              <a:avLst/>
              <a:gdLst/>
              <a:ahLst/>
              <a:cxnLst/>
              <a:rect l="l" t="t" r="r" b="b"/>
              <a:pathLst>
                <a:path w="5643880" h="1016000">
                  <a:moveTo>
                    <a:pt x="0" y="1015657"/>
                  </a:moveTo>
                  <a:lnTo>
                    <a:pt x="5643626" y="1015657"/>
                  </a:lnTo>
                  <a:lnTo>
                    <a:pt x="5643626" y="0"/>
                  </a:lnTo>
                  <a:lnTo>
                    <a:pt x="0" y="0"/>
                  </a:lnTo>
                  <a:lnTo>
                    <a:pt x="0" y="1015657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098925" y="942594"/>
            <a:ext cx="1118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operator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78072" y="1347978"/>
            <a:ext cx="5408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used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concatenation/joining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strings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48025" y="1819198"/>
            <a:ext cx="5720080" cy="1290955"/>
            <a:chOff x="3248025" y="1819198"/>
            <a:chExt cx="5720080" cy="129095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5265" y="1890724"/>
              <a:ext cx="5556203" cy="11253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67075" y="1838248"/>
              <a:ext cx="5681980" cy="1252855"/>
            </a:xfrm>
            <a:custGeom>
              <a:avLst/>
              <a:gdLst/>
              <a:ahLst/>
              <a:cxnLst/>
              <a:rect l="l" t="t" r="r" b="b"/>
              <a:pathLst>
                <a:path w="5681980" h="1252855">
                  <a:moveTo>
                    <a:pt x="0" y="1252550"/>
                  </a:moveTo>
                  <a:lnTo>
                    <a:pt x="5681726" y="1252550"/>
                  </a:lnTo>
                  <a:lnTo>
                    <a:pt x="5681726" y="0"/>
                  </a:lnTo>
                  <a:lnTo>
                    <a:pt x="0" y="0"/>
                  </a:lnTo>
                  <a:lnTo>
                    <a:pt x="0" y="125255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371725" y="3157601"/>
            <a:ext cx="6758305" cy="3695700"/>
            <a:chOff x="2371725" y="3157601"/>
            <a:chExt cx="6758305" cy="3695700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36256" y="3264824"/>
              <a:ext cx="2744703" cy="204297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257550" y="3186176"/>
              <a:ext cx="2914650" cy="2200275"/>
            </a:xfrm>
            <a:custGeom>
              <a:avLst/>
              <a:gdLst/>
              <a:ahLst/>
              <a:cxnLst/>
              <a:rect l="l" t="t" r="r" b="b"/>
              <a:pathLst>
                <a:path w="2914650" h="2200275">
                  <a:moveTo>
                    <a:pt x="0" y="2200275"/>
                  </a:moveTo>
                  <a:lnTo>
                    <a:pt x="2914650" y="2200275"/>
                  </a:lnTo>
                  <a:lnTo>
                    <a:pt x="2914650" y="0"/>
                  </a:lnTo>
                  <a:lnTo>
                    <a:pt x="0" y="0"/>
                  </a:lnTo>
                  <a:lnTo>
                    <a:pt x="0" y="22002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54997" y="5529276"/>
              <a:ext cx="6582799" cy="12192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400300" y="5472126"/>
              <a:ext cx="6701155" cy="1352550"/>
            </a:xfrm>
            <a:custGeom>
              <a:avLst/>
              <a:gdLst/>
              <a:ahLst/>
              <a:cxnLst/>
              <a:rect l="l" t="t" r="r" b="b"/>
              <a:pathLst>
                <a:path w="6701155" h="1352550">
                  <a:moveTo>
                    <a:pt x="0" y="1352549"/>
                  </a:moveTo>
                  <a:lnTo>
                    <a:pt x="6700901" y="1352549"/>
                  </a:lnTo>
                  <a:lnTo>
                    <a:pt x="6700901" y="0"/>
                  </a:lnTo>
                  <a:lnTo>
                    <a:pt x="0" y="0"/>
                  </a:lnTo>
                  <a:lnTo>
                    <a:pt x="0" y="1352549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59720" y="4044378"/>
              <a:ext cx="2590850" cy="46005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293230" y="3971988"/>
              <a:ext cx="2736850" cy="605155"/>
            </a:xfrm>
            <a:custGeom>
              <a:avLst/>
              <a:gdLst/>
              <a:ahLst/>
              <a:cxnLst/>
              <a:rect l="l" t="t" r="r" b="b"/>
              <a:pathLst>
                <a:path w="2736850" h="605154">
                  <a:moveTo>
                    <a:pt x="0" y="604837"/>
                  </a:moveTo>
                  <a:lnTo>
                    <a:pt x="2736469" y="604837"/>
                  </a:lnTo>
                  <a:lnTo>
                    <a:pt x="2736469" y="0"/>
                  </a:lnTo>
                  <a:lnTo>
                    <a:pt x="0" y="0"/>
                  </a:lnTo>
                  <a:lnTo>
                    <a:pt x="0" y="604837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378072" y="318592"/>
            <a:ext cx="56959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8800" b="1" spc="-50" dirty="0">
                <a:solidFill>
                  <a:srgbClr val="C00000"/>
                </a:solidFill>
                <a:latin typeface="Calibri"/>
                <a:cs typeface="Calibri"/>
              </a:rPr>
              <a:t>+</a:t>
            </a:r>
            <a:endParaRPr sz="8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4710</Words>
  <Application>Microsoft Office PowerPoint</Application>
  <PresentationFormat>On-screen Show (4:3)</PresentationFormat>
  <Paragraphs>883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STRING</vt:lpstr>
      <vt:lpstr>STRING in Python</vt:lpstr>
      <vt:lpstr>What is a STRING ?</vt:lpstr>
      <vt:lpstr>STRINGS ARE IMMUTABLE</vt:lpstr>
      <vt:lpstr>DATA TYPE: STRING in Python</vt:lpstr>
      <vt:lpstr>Creation of String</vt:lpstr>
      <vt:lpstr>Traversal of a STRING</vt:lpstr>
      <vt:lpstr>OPERATIONS ON STRING</vt:lpstr>
      <vt:lpstr>Concatenation / Joining of STRING</vt:lpstr>
      <vt:lpstr>Repetition or Replication STRING</vt:lpstr>
      <vt:lpstr>MEMBERSHIP (in/not in) STRING</vt:lpstr>
      <vt:lpstr>Comparison of STRING</vt:lpstr>
      <vt:lpstr>STRING FUNCTIONS/ METHODS</vt:lpstr>
      <vt:lpstr>STRING FUNCTION: len()</vt:lpstr>
      <vt:lpstr>STRING FUNCTION: capitalize()</vt:lpstr>
      <vt:lpstr>STRING FUNCTION: title()</vt:lpstr>
      <vt:lpstr>STRING FUNCTION: count()</vt:lpstr>
      <vt:lpstr>STRING FUNCTION: find()</vt:lpstr>
      <vt:lpstr>STRING FUNCTION: index()</vt:lpstr>
      <vt:lpstr>STRING FUNCTION: upper()</vt:lpstr>
      <vt:lpstr>STRING FUNCTION: lower()</vt:lpstr>
      <vt:lpstr>STRING FUNCTION: islower()</vt:lpstr>
      <vt:lpstr>STRING FUNCTION: isupper()</vt:lpstr>
      <vt:lpstr>STRING FUNCTION: isspace()</vt:lpstr>
      <vt:lpstr>STRING FUNCTION: isdigit()</vt:lpstr>
      <vt:lpstr>STRING FUNCTION: isalpha()</vt:lpstr>
      <vt:lpstr>STRING FUNCTION: isalnum()</vt:lpstr>
      <vt:lpstr>STRING FUNCTION: split()</vt:lpstr>
      <vt:lpstr>STRING FUNCTION: partition()</vt:lpstr>
      <vt:lpstr>STRING FUNCTION: strip()</vt:lpstr>
      <vt:lpstr>STRING FUNCTION: lstrip()</vt:lpstr>
      <vt:lpstr>STRING FUNCTION: rstrip()</vt:lpstr>
      <vt:lpstr>STRING FUNCTION: replace()</vt:lpstr>
      <vt:lpstr>STRING FUNCTION: startswith()</vt:lpstr>
      <vt:lpstr>STRING FUNCTION: endswith()</vt:lpstr>
      <vt:lpstr>STRING FUNCTION: join()</vt:lpstr>
      <vt:lpstr>STRING FUNCTION: swapcase()</vt:lpstr>
      <vt:lpstr>STRING SLICING</vt:lpstr>
      <vt:lpstr>STRING slicing</vt:lpstr>
      <vt:lpstr>STRING slicing</vt:lpstr>
      <vt:lpstr>STRING slicing</vt:lpstr>
      <vt:lpstr>DATA TYPE: working with some more STRING examples</vt:lpstr>
      <vt:lpstr>Slide 43</vt:lpstr>
      <vt:lpstr>Slide 44</vt:lpstr>
      <vt:lpstr>Bibliograhy and References</vt:lpstr>
      <vt:lpstr>Programming is an ART…. Add your colours to it and make your own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System_For All</cp:lastModifiedBy>
  <cp:revision>1</cp:revision>
  <dcterms:created xsi:type="dcterms:W3CDTF">2024-11-05T04:21:42Z</dcterms:created>
  <dcterms:modified xsi:type="dcterms:W3CDTF">2024-11-05T04:23:54Z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2024-11-05T00:00:00Z</vt:filetime>
  </property>
  <property fmtid="{D5CDD505-2E9C-101B-9397-08002B2CF9AE}" pid="5" name="Producer">
    <vt:lpwstr>Microsoft® Office PowerPoint® 2007</vt:lpwstr>
  </property>
</Properties>
</file>